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63918" autoAdjust="0"/>
  </p:normalViewPr>
  <p:slideViewPr>
    <p:cSldViewPr snapToGrid="0" snapToObjects="1">
      <p:cViewPr varScale="1">
        <p:scale>
          <a:sx n="53" d="100"/>
          <a:sy n="53" d="100"/>
        </p:scale>
        <p:origin x="1810" y="58"/>
      </p:cViewPr>
      <p:guideLst/>
    </p:cSldViewPr>
  </p:slideViewPr>
  <p:notesTextViewPr>
    <p:cViewPr>
      <p:scale>
        <a:sx n="1" d="1"/>
        <a:sy n="1" d="1"/>
      </p:scale>
      <p:origin x="0" y="-48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6799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Az első készség 5 különböző készséget foglal magába:</a:t>
            </a:r>
          </a:p>
          <a:p>
            <a:r>
              <a:rPr lang="hu-HU" dirty="0"/>
              <a:t>	- elemzés</a:t>
            </a:r>
          </a:p>
          <a:p>
            <a:r>
              <a:rPr lang="hu-HU" dirty="0"/>
              <a:t>	- értékelés</a:t>
            </a:r>
          </a:p>
          <a:p>
            <a:r>
              <a:rPr lang="hu-HU" dirty="0"/>
              <a:t>	- kritizálás</a:t>
            </a:r>
          </a:p>
          <a:p>
            <a:r>
              <a:rPr lang="hu-HU" dirty="0"/>
              <a:t>	- összehasonlítás</a:t>
            </a:r>
          </a:p>
          <a:p>
            <a:r>
              <a:rPr lang="hu-HU" dirty="0"/>
              <a:t>	- </a:t>
            </a:r>
            <a:r>
              <a:rPr lang="hu-HU" dirty="0" err="1"/>
              <a:t>kontrasztálás</a:t>
            </a:r>
            <a:endParaRPr lang="hu-HU" dirty="0"/>
          </a:p>
          <a:p>
            <a:r>
              <a:rPr lang="hu-HU" dirty="0"/>
              <a:t>A másokik hat kognitív képességgel:</a:t>
            </a:r>
          </a:p>
          <a:p>
            <a:r>
              <a:rPr lang="hu-HU" dirty="0"/>
              <a:t>	- alkotás</a:t>
            </a:r>
          </a:p>
          <a:p>
            <a:r>
              <a:rPr lang="hu-HU" dirty="0"/>
              <a:t>	- felfedezés (</a:t>
            </a:r>
            <a:r>
              <a:rPr lang="hu-H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discover</a:t>
            </a:r>
            <a:r>
              <a:rPr lang="hu-H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hu-H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explore</a:t>
            </a:r>
            <a:r>
              <a:rPr lang="hu-HU" dirty="0"/>
              <a:t>)</a:t>
            </a:r>
          </a:p>
          <a:p>
            <a:r>
              <a:rPr lang="hu-HU" dirty="0"/>
              <a:t>	- feltalálás</a:t>
            </a:r>
          </a:p>
          <a:p>
            <a:r>
              <a:rPr lang="hu-HU" dirty="0"/>
              <a:t>	- </a:t>
            </a:r>
            <a:r>
              <a:rPr lang="hu-HU" dirty="0" err="1"/>
              <a:t>kézelet</a:t>
            </a:r>
            <a:endParaRPr lang="hu-HU" dirty="0"/>
          </a:p>
          <a:p>
            <a:r>
              <a:rPr lang="hu-HU" dirty="0"/>
              <a:t>	- feltételezés</a:t>
            </a:r>
          </a:p>
          <a:p>
            <a:r>
              <a:rPr lang="hu-HU" dirty="0"/>
              <a:t>Harmadik 4-et:</a:t>
            </a:r>
          </a:p>
          <a:p>
            <a:r>
              <a:rPr lang="hu-HU" dirty="0"/>
              <a:t>	- alkalmazás</a:t>
            </a:r>
          </a:p>
          <a:p>
            <a:r>
              <a:rPr lang="hu-HU" dirty="0"/>
              <a:t>	- használat</a:t>
            </a:r>
            <a:br>
              <a:rPr lang="hu-HU" dirty="0"/>
            </a:br>
            <a:r>
              <a:rPr lang="hu-HU" dirty="0"/>
              <a:t>	- </a:t>
            </a:r>
            <a:r>
              <a:rPr lang="hu-HU" dirty="0" err="1"/>
              <a:t>megvalósitas</a:t>
            </a:r>
            <a:endParaRPr lang="hu-HU" dirty="0"/>
          </a:p>
          <a:p>
            <a:r>
              <a:rPr lang="hu-HU" dirty="0"/>
              <a:t>	</a:t>
            </a:r>
            <a:r>
              <a:rPr lang="hu-HU"/>
              <a:t>- használat</a:t>
            </a:r>
            <a:endParaRPr lang="hu-HU" dirty="0"/>
          </a:p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21.png"/><Relationship Id="rId3" Type="http://schemas.openxmlformats.org/officeDocument/2006/relationships/image" Target="../media/image8.png"/><Relationship Id="rId7" Type="http://schemas.openxmlformats.org/officeDocument/2006/relationships/image" Target="../media/image132.png"/><Relationship Id="rId12" Type="http://schemas.openxmlformats.org/officeDocument/2006/relationships/image" Target="../media/image1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image" Target="../media/image113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9.png"/><Relationship Id="rId9" Type="http://schemas.openxmlformats.org/officeDocument/2006/relationships/image" Target="../media/image1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8.png"/><Relationship Id="rId7" Type="http://schemas.openxmlformats.org/officeDocument/2006/relationships/image" Target="../media/image139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0" Type="http://schemas.openxmlformats.org/officeDocument/2006/relationships/image" Target="../media/image142.png"/><Relationship Id="rId4" Type="http://schemas.openxmlformats.org/officeDocument/2006/relationships/image" Target="../media/image9.png"/><Relationship Id="rId9" Type="http://schemas.openxmlformats.org/officeDocument/2006/relationships/image" Target="../media/image1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8.png"/><Relationship Id="rId7" Type="http://schemas.openxmlformats.org/officeDocument/2006/relationships/image" Target="../media/image14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9.png"/><Relationship Id="rId9" Type="http://schemas.openxmlformats.org/officeDocument/2006/relationships/image" Target="../media/image1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58.png"/><Relationship Id="rId18" Type="http://schemas.openxmlformats.org/officeDocument/2006/relationships/image" Target="../media/image21.png"/><Relationship Id="rId3" Type="http://schemas.openxmlformats.org/officeDocument/2006/relationships/image" Target="../media/image8.png"/><Relationship Id="rId7" Type="http://schemas.openxmlformats.org/officeDocument/2006/relationships/image" Target="../media/image153.png"/><Relationship Id="rId12" Type="http://schemas.openxmlformats.org/officeDocument/2006/relationships/image" Target="../media/image157.png"/><Relationship Id="rId17" Type="http://schemas.openxmlformats.org/officeDocument/2006/relationships/image" Target="../media/image161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11" Type="http://schemas.openxmlformats.org/officeDocument/2006/relationships/image" Target="../media/image156.png"/><Relationship Id="rId5" Type="http://schemas.openxmlformats.org/officeDocument/2006/relationships/image" Target="../media/image151.png"/><Relationship Id="rId15" Type="http://schemas.openxmlformats.org/officeDocument/2006/relationships/image" Target="../media/image23.png"/><Relationship Id="rId10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155.png"/><Relationship Id="rId14" Type="http://schemas.openxmlformats.org/officeDocument/2006/relationships/image" Target="../media/image15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70.png"/><Relationship Id="rId18" Type="http://schemas.openxmlformats.org/officeDocument/2006/relationships/image" Target="../media/image175.png"/><Relationship Id="rId3" Type="http://schemas.openxmlformats.org/officeDocument/2006/relationships/image" Target="../media/image8.png"/><Relationship Id="rId7" Type="http://schemas.openxmlformats.org/officeDocument/2006/relationships/image" Target="../media/image164.png"/><Relationship Id="rId12" Type="http://schemas.openxmlformats.org/officeDocument/2006/relationships/image" Target="../media/image169.png"/><Relationship Id="rId17" Type="http://schemas.openxmlformats.org/officeDocument/2006/relationships/image" Target="../media/image174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73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11" Type="http://schemas.openxmlformats.org/officeDocument/2006/relationships/image" Target="../media/image168.png"/><Relationship Id="rId5" Type="http://schemas.openxmlformats.org/officeDocument/2006/relationships/image" Target="../media/image162.png"/><Relationship Id="rId15" Type="http://schemas.openxmlformats.org/officeDocument/2006/relationships/image" Target="../media/image172.png"/><Relationship Id="rId10" Type="http://schemas.openxmlformats.org/officeDocument/2006/relationships/image" Target="../media/image167.png"/><Relationship Id="rId19" Type="http://schemas.openxmlformats.org/officeDocument/2006/relationships/image" Target="../media/image176.png"/><Relationship Id="rId4" Type="http://schemas.openxmlformats.org/officeDocument/2006/relationships/image" Target="../media/image9.png"/><Relationship Id="rId9" Type="http://schemas.openxmlformats.org/officeDocument/2006/relationships/image" Target="../media/image166.png"/><Relationship Id="rId14" Type="http://schemas.openxmlformats.org/officeDocument/2006/relationships/image" Target="../media/image17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5.png"/><Relationship Id="rId3" Type="http://schemas.openxmlformats.org/officeDocument/2006/relationships/image" Target="../media/image8.png"/><Relationship Id="rId7" Type="http://schemas.openxmlformats.org/officeDocument/2006/relationships/image" Target="../media/image179.png"/><Relationship Id="rId12" Type="http://schemas.openxmlformats.org/officeDocument/2006/relationships/image" Target="../media/image18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8.png"/><Relationship Id="rId11" Type="http://schemas.openxmlformats.org/officeDocument/2006/relationships/image" Target="../media/image183.png"/><Relationship Id="rId5" Type="http://schemas.openxmlformats.org/officeDocument/2006/relationships/image" Target="../media/image177.png"/><Relationship Id="rId10" Type="http://schemas.openxmlformats.org/officeDocument/2006/relationships/image" Target="../media/image182.png"/><Relationship Id="rId4" Type="http://schemas.openxmlformats.org/officeDocument/2006/relationships/image" Target="../media/image9.png"/><Relationship Id="rId9" Type="http://schemas.openxmlformats.org/officeDocument/2006/relationships/image" Target="../media/image181.png"/><Relationship Id="rId1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91.png"/><Relationship Id="rId3" Type="http://schemas.openxmlformats.org/officeDocument/2006/relationships/image" Target="../media/image8.png"/><Relationship Id="rId7" Type="http://schemas.openxmlformats.org/officeDocument/2006/relationships/image" Target="../media/image152.png"/><Relationship Id="rId12" Type="http://schemas.openxmlformats.org/officeDocument/2006/relationships/image" Target="../media/image1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11" Type="http://schemas.openxmlformats.org/officeDocument/2006/relationships/image" Target="../media/image189.png"/><Relationship Id="rId5" Type="http://schemas.openxmlformats.org/officeDocument/2006/relationships/image" Target="../media/image34.png"/><Relationship Id="rId10" Type="http://schemas.openxmlformats.org/officeDocument/2006/relationships/image" Target="../media/image188.png"/><Relationship Id="rId4" Type="http://schemas.openxmlformats.org/officeDocument/2006/relationships/image" Target="../media/image9.png"/><Relationship Id="rId9" Type="http://schemas.openxmlformats.org/officeDocument/2006/relationships/image" Target="../media/image154.png"/><Relationship Id="rId1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87.png"/><Relationship Id="rId3" Type="http://schemas.openxmlformats.org/officeDocument/2006/relationships/image" Target="../media/image192.png"/><Relationship Id="rId7" Type="http://schemas.openxmlformats.org/officeDocument/2006/relationships/image" Target="../media/image195.png"/><Relationship Id="rId12" Type="http://schemas.openxmlformats.org/officeDocument/2006/relationships/image" Target="../media/image152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4.png"/><Relationship Id="rId11" Type="http://schemas.openxmlformats.org/officeDocument/2006/relationships/image" Target="../media/image197.png"/><Relationship Id="rId5" Type="http://schemas.openxmlformats.org/officeDocument/2006/relationships/image" Target="../media/image193.png"/><Relationship Id="rId15" Type="http://schemas.openxmlformats.org/officeDocument/2006/relationships/image" Target="../media/image198.png"/><Relationship Id="rId10" Type="http://schemas.openxmlformats.org/officeDocument/2006/relationships/image" Target="../media/image159.png"/><Relationship Id="rId4" Type="http://schemas.openxmlformats.org/officeDocument/2006/relationships/image" Target="../media/image9.png"/><Relationship Id="rId9" Type="http://schemas.openxmlformats.org/officeDocument/2006/relationships/image" Target="../media/image196.png"/><Relationship Id="rId14" Type="http://schemas.openxmlformats.org/officeDocument/2006/relationships/image" Target="../media/image1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206.png"/><Relationship Id="rId18" Type="http://schemas.openxmlformats.org/officeDocument/2006/relationships/image" Target="../media/image211.png"/><Relationship Id="rId3" Type="http://schemas.openxmlformats.org/officeDocument/2006/relationships/image" Target="../media/image8.png"/><Relationship Id="rId7" Type="http://schemas.openxmlformats.org/officeDocument/2006/relationships/image" Target="../media/image201.png"/><Relationship Id="rId12" Type="http://schemas.openxmlformats.org/officeDocument/2006/relationships/image" Target="../media/image205.png"/><Relationship Id="rId17" Type="http://schemas.openxmlformats.org/officeDocument/2006/relationships/image" Target="../media/image21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209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11" Type="http://schemas.openxmlformats.org/officeDocument/2006/relationships/image" Target="../media/image187.png"/><Relationship Id="rId5" Type="http://schemas.openxmlformats.org/officeDocument/2006/relationships/image" Target="../media/image199.png"/><Relationship Id="rId15" Type="http://schemas.openxmlformats.org/officeDocument/2006/relationships/image" Target="../media/image208.png"/><Relationship Id="rId10" Type="http://schemas.openxmlformats.org/officeDocument/2006/relationships/image" Target="../media/image204.png"/><Relationship Id="rId19" Type="http://schemas.openxmlformats.org/officeDocument/2006/relationships/image" Target="../media/image212.png"/><Relationship Id="rId4" Type="http://schemas.openxmlformats.org/officeDocument/2006/relationships/image" Target="../media/image9.png"/><Relationship Id="rId9" Type="http://schemas.openxmlformats.org/officeDocument/2006/relationships/image" Target="../media/image203.png"/><Relationship Id="rId14" Type="http://schemas.openxmlformats.org/officeDocument/2006/relationships/image" Target="../media/image20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9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21.png"/><Relationship Id="rId3" Type="http://schemas.openxmlformats.org/officeDocument/2006/relationships/image" Target="../media/image8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9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8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8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9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26" Type="http://schemas.openxmlformats.org/officeDocument/2006/relationships/image" Target="../media/image83.png"/><Relationship Id="rId3" Type="http://schemas.openxmlformats.org/officeDocument/2006/relationships/image" Target="../media/image8.png"/><Relationship Id="rId21" Type="http://schemas.openxmlformats.org/officeDocument/2006/relationships/image" Target="../media/image78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5" Type="http://schemas.openxmlformats.org/officeDocument/2006/relationships/image" Target="../media/image8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29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24" Type="http://schemas.openxmlformats.org/officeDocument/2006/relationships/image" Target="../media/image81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23" Type="http://schemas.openxmlformats.org/officeDocument/2006/relationships/image" Target="../media/image80.png"/><Relationship Id="rId28" Type="http://schemas.openxmlformats.org/officeDocument/2006/relationships/image" Target="../media/image85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31" Type="http://schemas.openxmlformats.org/officeDocument/2006/relationships/image" Target="../media/image21.png"/><Relationship Id="rId4" Type="http://schemas.openxmlformats.org/officeDocument/2006/relationships/image" Target="../media/image9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image" Target="../media/image79.png"/><Relationship Id="rId27" Type="http://schemas.openxmlformats.org/officeDocument/2006/relationships/image" Target="../media/image84.png"/><Relationship Id="rId30" Type="http://schemas.openxmlformats.org/officeDocument/2006/relationships/image" Target="../media/image8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18" Type="http://schemas.openxmlformats.org/officeDocument/2006/relationships/image" Target="../media/image101.png"/><Relationship Id="rId3" Type="http://schemas.openxmlformats.org/officeDocument/2006/relationships/image" Target="../media/image8.png"/><Relationship Id="rId21" Type="http://schemas.openxmlformats.org/officeDocument/2006/relationships/image" Target="../media/image104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99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24" Type="http://schemas.openxmlformats.org/officeDocument/2006/relationships/image" Target="../media/image21.png"/><Relationship Id="rId5" Type="http://schemas.openxmlformats.org/officeDocument/2006/relationships/image" Target="../media/image88.png"/><Relationship Id="rId15" Type="http://schemas.openxmlformats.org/officeDocument/2006/relationships/image" Target="../media/image98.png"/><Relationship Id="rId23" Type="http://schemas.openxmlformats.org/officeDocument/2006/relationships/image" Target="../media/image106.png"/><Relationship Id="rId10" Type="http://schemas.openxmlformats.org/officeDocument/2006/relationships/image" Target="../media/image93.png"/><Relationship Id="rId19" Type="http://schemas.openxmlformats.org/officeDocument/2006/relationships/image" Target="../media/image102.png"/><Relationship Id="rId4" Type="http://schemas.openxmlformats.org/officeDocument/2006/relationships/image" Target="../media/image9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Relationship Id="rId22" Type="http://schemas.openxmlformats.org/officeDocument/2006/relationships/image" Target="../media/image10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8.png"/><Relationship Id="rId7" Type="http://schemas.openxmlformats.org/officeDocument/2006/relationships/image" Target="../media/image109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9.png"/><Relationship Id="rId9" Type="http://schemas.openxmlformats.org/officeDocument/2006/relationships/image" Target="../media/image1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3" Type="http://schemas.openxmlformats.org/officeDocument/2006/relationships/image" Target="../media/image8.png"/><Relationship Id="rId21" Type="http://schemas.openxmlformats.org/officeDocument/2006/relationships/image" Target="../media/image21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25.png"/><Relationship Id="rId20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20.png"/><Relationship Id="rId5" Type="http://schemas.openxmlformats.org/officeDocument/2006/relationships/image" Target="../media/image115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19" Type="http://schemas.openxmlformats.org/officeDocument/2006/relationships/image" Target="../media/image128.png"/><Relationship Id="rId4" Type="http://schemas.openxmlformats.org/officeDocument/2006/relationships/image" Target="../media/image114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81000"/>
            <a:ext cx="762000" cy="762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400" y="4876800"/>
            <a:ext cx="1219200" cy="1219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8400" y="1524000"/>
            <a:ext cx="609600" cy="609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3500" y="2743200"/>
            <a:ext cx="1905000" cy="381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553200"/>
            <a:ext cx="1219200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6096000"/>
            <a:ext cx="342900" cy="38100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1828800" y="1600200"/>
            <a:ext cx="853440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Tehetségértékelő Skála (TRSG) kidolgozása tanárok számára</a:t>
            </a:r>
            <a:endParaRPr lang="en-US" sz="3600" dirty="0"/>
          </a:p>
        </p:txBody>
      </p:sp>
      <p:sp>
        <p:nvSpPr>
          <p:cNvPr id="10" name="Text 1"/>
          <p:cNvSpPr/>
          <p:nvPr/>
        </p:nvSpPr>
        <p:spPr>
          <a:xfrm>
            <a:off x="1828800" y="3009900"/>
            <a:ext cx="85344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2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Egy érvényes és megbízható eszköz a tehetséges tanulók jelölésére</a:t>
            </a:r>
            <a:endParaRPr lang="en-US" sz="2250" dirty="0"/>
          </a:p>
        </p:txBody>
      </p:sp>
      <p:sp>
        <p:nvSpPr>
          <p:cNvPr id="11" name="Text 2"/>
          <p:cNvSpPr/>
          <p:nvPr/>
        </p:nvSpPr>
        <p:spPr>
          <a:xfrm>
            <a:off x="1828800" y="4610100"/>
            <a:ext cx="85344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Előadó: </a:t>
            </a:r>
            <a:r>
              <a:rPr lang="hu-HU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Vasi András</a:t>
            </a:r>
          </a:p>
          <a:p>
            <a:pPr marL="0" indent="0" algn="ctr">
              <a:lnSpc>
                <a:spcPts val="2400"/>
              </a:lnSpc>
              <a:buNone/>
            </a:pPr>
            <a:r>
              <a:rPr lang="hu-HU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Sapientia EMTE, Marosvásárhely, Számítógépes Irányítási Rendszerek </a:t>
            </a:r>
            <a:r>
              <a:rPr lang="hu-HU" dirty="0" err="1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MsC</a:t>
            </a:r>
            <a:r>
              <a:rPr lang="hu-HU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  <a:endParaRPr lang="en-US" sz="1800" dirty="0"/>
          </a:p>
        </p:txBody>
      </p:sp>
      <p:sp>
        <p:nvSpPr>
          <p:cNvPr id="12" name="Text 3"/>
          <p:cNvSpPr/>
          <p:nvPr/>
        </p:nvSpPr>
        <p:spPr>
          <a:xfrm>
            <a:off x="1828800" y="6108695"/>
            <a:ext cx="8534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hu-HU" sz="1500" dirty="0"/>
              <a:t>2025.11.28.</a:t>
            </a:r>
            <a:endParaRPr lang="en-US" sz="1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667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895350"/>
            <a:ext cx="11734800" cy="3124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" y="1085850"/>
            <a:ext cx="285750" cy="3429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100" y="1543050"/>
            <a:ext cx="5562600" cy="457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00" y="2000250"/>
            <a:ext cx="5562600" cy="4572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00" y="2457450"/>
            <a:ext cx="5562600" cy="4572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00" y="2914650"/>
            <a:ext cx="5562600" cy="4572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0300" y="1543050"/>
            <a:ext cx="4762500" cy="1714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4171950"/>
            <a:ext cx="11734800" cy="1790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100" y="4400550"/>
            <a:ext cx="17145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950" y="5314950"/>
            <a:ext cx="10735419" cy="1905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6438900"/>
            <a:ext cx="12192000" cy="419100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285750" y="142875"/>
            <a:ext cx="116205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Eredmények - Megbízhatóság</a:t>
            </a:r>
            <a:endParaRPr lang="en-US" sz="2700" dirty="0"/>
          </a:p>
        </p:txBody>
      </p:sp>
      <p:sp>
        <p:nvSpPr>
          <p:cNvPr id="16" name="Text 1"/>
          <p:cNvSpPr/>
          <p:nvPr/>
        </p:nvSpPr>
        <p:spPr>
          <a:xfrm>
            <a:off x="857250" y="1104900"/>
            <a:ext cx="6794421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Cronbach-alfa értékek (belső konzisztencia)</a:t>
            </a:r>
            <a:endParaRPr lang="en-US" sz="1800" dirty="0"/>
          </a:p>
        </p:txBody>
      </p:sp>
      <p:sp>
        <p:nvSpPr>
          <p:cNvPr id="17" name="Text 2"/>
          <p:cNvSpPr/>
          <p:nvPr/>
        </p:nvSpPr>
        <p:spPr>
          <a:xfrm>
            <a:off x="533400" y="1543050"/>
            <a:ext cx="323344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Skála</a:t>
            </a:r>
            <a:endParaRPr lang="en-US" sz="1200" dirty="0"/>
          </a:p>
        </p:txBody>
      </p:sp>
      <p:sp>
        <p:nvSpPr>
          <p:cNvPr id="18" name="Text 3"/>
          <p:cNvSpPr/>
          <p:nvPr/>
        </p:nvSpPr>
        <p:spPr>
          <a:xfrm>
            <a:off x="3186708" y="1543050"/>
            <a:ext cx="2794992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Cronbach-alfa</a:t>
            </a:r>
            <a:endParaRPr lang="en-US" sz="1200" dirty="0"/>
          </a:p>
        </p:txBody>
      </p:sp>
      <p:sp>
        <p:nvSpPr>
          <p:cNvPr id="19" name="Text 4"/>
          <p:cNvSpPr/>
          <p:nvPr/>
        </p:nvSpPr>
        <p:spPr>
          <a:xfrm>
            <a:off x="533400" y="2000250"/>
            <a:ext cx="3880128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Teljes skála (17 tétel)</a:t>
            </a:r>
            <a:endParaRPr lang="en-US" sz="1200" dirty="0"/>
          </a:p>
        </p:txBody>
      </p:sp>
      <p:sp>
        <p:nvSpPr>
          <p:cNvPr id="20" name="Text 5"/>
          <p:cNvSpPr/>
          <p:nvPr/>
        </p:nvSpPr>
        <p:spPr>
          <a:xfrm>
            <a:off x="3652540" y="2000250"/>
            <a:ext cx="232916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0.97</a:t>
            </a:r>
            <a:endParaRPr lang="en-US" sz="1200" dirty="0"/>
          </a:p>
        </p:txBody>
      </p:sp>
      <p:sp>
        <p:nvSpPr>
          <p:cNvPr id="21" name="Text 6"/>
          <p:cNvSpPr/>
          <p:nvPr/>
        </p:nvSpPr>
        <p:spPr>
          <a:xfrm>
            <a:off x="533400" y="2457450"/>
            <a:ext cx="3880128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Analitikus intelligencia</a:t>
            </a:r>
            <a:endParaRPr lang="en-US" sz="1200" dirty="0"/>
          </a:p>
        </p:txBody>
      </p:sp>
      <p:sp>
        <p:nvSpPr>
          <p:cNvPr id="22" name="Text 7"/>
          <p:cNvSpPr/>
          <p:nvPr/>
        </p:nvSpPr>
        <p:spPr>
          <a:xfrm>
            <a:off x="3652540" y="2457450"/>
            <a:ext cx="232916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0.94</a:t>
            </a:r>
            <a:endParaRPr lang="en-US" sz="1200" dirty="0"/>
          </a:p>
        </p:txBody>
      </p:sp>
      <p:sp>
        <p:nvSpPr>
          <p:cNvPr id="23" name="Text 8"/>
          <p:cNvSpPr/>
          <p:nvPr/>
        </p:nvSpPr>
        <p:spPr>
          <a:xfrm>
            <a:off x="533400" y="2914650"/>
            <a:ext cx="3880128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Kreatív intelligencia</a:t>
            </a:r>
            <a:endParaRPr lang="en-US" sz="1200" dirty="0"/>
          </a:p>
        </p:txBody>
      </p:sp>
      <p:sp>
        <p:nvSpPr>
          <p:cNvPr id="24" name="Text 9"/>
          <p:cNvSpPr/>
          <p:nvPr/>
        </p:nvSpPr>
        <p:spPr>
          <a:xfrm>
            <a:off x="3652540" y="2914650"/>
            <a:ext cx="232916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0.89</a:t>
            </a:r>
            <a:endParaRPr lang="en-US" sz="1200" dirty="0"/>
          </a:p>
        </p:txBody>
      </p:sp>
      <p:sp>
        <p:nvSpPr>
          <p:cNvPr id="25" name="Text 10"/>
          <p:cNvSpPr/>
          <p:nvPr/>
        </p:nvSpPr>
        <p:spPr>
          <a:xfrm>
            <a:off x="533400" y="3371850"/>
            <a:ext cx="3880128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Gyakorlati intelligencia</a:t>
            </a:r>
            <a:endParaRPr lang="en-US" sz="1200" dirty="0"/>
          </a:p>
        </p:txBody>
      </p:sp>
      <p:sp>
        <p:nvSpPr>
          <p:cNvPr id="26" name="Text 11"/>
          <p:cNvSpPr/>
          <p:nvPr/>
        </p:nvSpPr>
        <p:spPr>
          <a:xfrm>
            <a:off x="3652540" y="3371850"/>
            <a:ext cx="232916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0.94</a:t>
            </a:r>
            <a:endParaRPr lang="en-US" sz="1200" dirty="0"/>
          </a:p>
        </p:txBody>
      </p:sp>
      <p:sp>
        <p:nvSpPr>
          <p:cNvPr id="27" name="Text 12"/>
          <p:cNvSpPr/>
          <p:nvPr/>
        </p:nvSpPr>
        <p:spPr>
          <a:xfrm>
            <a:off x="742950" y="4362450"/>
            <a:ext cx="1073541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Értelmezés</a:t>
            </a:r>
            <a:endParaRPr lang="en-US" sz="1500" dirty="0"/>
          </a:p>
        </p:txBody>
      </p:sp>
      <p:sp>
        <p:nvSpPr>
          <p:cNvPr id="28" name="Text 13"/>
          <p:cNvSpPr/>
          <p:nvPr/>
        </p:nvSpPr>
        <p:spPr>
          <a:xfrm>
            <a:off x="742950" y="4667250"/>
            <a:ext cx="1288250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skála tételei következetesen ugyanazt a konstrukciót mérik. Ha egy tanár holnap újra kitöltené, hasonló eredményt kapna.</a:t>
            </a:r>
            <a:endParaRPr lang="en-US" sz="1350" dirty="0"/>
          </a:p>
        </p:txBody>
      </p:sp>
      <p:sp>
        <p:nvSpPr>
          <p:cNvPr id="29" name="Text 14"/>
          <p:cNvSpPr/>
          <p:nvPr/>
        </p:nvSpPr>
        <p:spPr>
          <a:xfrm>
            <a:off x="742950" y="5010150"/>
            <a:ext cx="1073541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Megbízhatósági skála értelmezése:</a:t>
            </a:r>
            <a:endParaRPr lang="en-US" sz="1200" dirty="0"/>
          </a:p>
        </p:txBody>
      </p:sp>
      <p:sp>
        <p:nvSpPr>
          <p:cNvPr id="30" name="Text 15"/>
          <p:cNvSpPr/>
          <p:nvPr/>
        </p:nvSpPr>
        <p:spPr>
          <a:xfrm>
            <a:off x="742950" y="5581650"/>
            <a:ext cx="1073541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16A34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0,8 feletti</a:t>
            </a:r>
            <a:r>
              <a:rPr lang="en-US" sz="10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érték kiváló megbízhatóságot jelent.</a:t>
            </a:r>
            <a:endParaRPr lang="en-US" sz="1050" dirty="0"/>
          </a:p>
        </p:txBody>
      </p:sp>
      <p:sp>
        <p:nvSpPr>
          <p:cNvPr id="31" name="Text 16"/>
          <p:cNvSpPr/>
          <p:nvPr/>
        </p:nvSpPr>
        <p:spPr>
          <a:xfrm>
            <a:off x="304800" y="6553200"/>
            <a:ext cx="237583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Eredmények - Megbízhatóság</a:t>
            </a:r>
            <a:endParaRPr lang="en-US" sz="1050" dirty="0"/>
          </a:p>
        </p:txBody>
      </p:sp>
      <p:sp>
        <p:nvSpPr>
          <p:cNvPr id="32" name="Text 17"/>
          <p:cNvSpPr/>
          <p:nvPr/>
        </p:nvSpPr>
        <p:spPr>
          <a:xfrm>
            <a:off x="11502777" y="6553200"/>
            <a:ext cx="46130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10/18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667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895350"/>
            <a:ext cx="11734800" cy="914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1190625"/>
            <a:ext cx="361950" cy="2857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1962150"/>
            <a:ext cx="5791200" cy="42481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2952750"/>
            <a:ext cx="5486400" cy="2667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1962150"/>
            <a:ext cx="5791200" cy="42481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4600" y="253365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4600" y="314325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24600" y="3486150"/>
            <a:ext cx="5486400" cy="11811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6438900"/>
            <a:ext cx="12192000" cy="41910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-876300" y="142875"/>
            <a:ext cx="13944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Eredmények - Kritérium-érvényesség</a:t>
            </a:r>
            <a:endParaRPr lang="en-US" sz="2700" dirty="0"/>
          </a:p>
        </p:txBody>
      </p:sp>
      <p:sp>
        <p:nvSpPr>
          <p:cNvPr id="14" name="Text 1"/>
          <p:cNvSpPr/>
          <p:nvPr/>
        </p:nvSpPr>
        <p:spPr>
          <a:xfrm>
            <a:off x="895350" y="1047750"/>
            <a:ext cx="6440091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Kritérium-érvényesség vizsgálata</a:t>
            </a:r>
            <a:endParaRPr lang="en-US" sz="1800" dirty="0"/>
          </a:p>
        </p:txBody>
      </p:sp>
      <p:sp>
        <p:nvSpPr>
          <p:cNvPr id="15" name="Text 2"/>
          <p:cNvSpPr/>
          <p:nvPr/>
        </p:nvSpPr>
        <p:spPr>
          <a:xfrm>
            <a:off x="895350" y="1390650"/>
            <a:ext cx="644009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Összehasonlítás: Tehetséges vs. (Még) nem azonosított diákok</a:t>
            </a:r>
            <a:endParaRPr lang="en-US" sz="1350" dirty="0"/>
          </a:p>
        </p:txBody>
      </p:sp>
      <p:sp>
        <p:nvSpPr>
          <p:cNvPr id="16" name="Text 3"/>
          <p:cNvSpPr/>
          <p:nvPr/>
        </p:nvSpPr>
        <p:spPr>
          <a:xfrm>
            <a:off x="-167640" y="2114550"/>
            <a:ext cx="65836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Az elvárt és az eredmény kapcsolata</a:t>
            </a:r>
            <a:endParaRPr lang="en-US" sz="1500" dirty="0"/>
          </a:p>
        </p:txBody>
      </p:sp>
      <p:sp>
        <p:nvSpPr>
          <p:cNvPr id="17" name="Text 4"/>
          <p:cNvSpPr/>
          <p:nvPr/>
        </p:nvSpPr>
        <p:spPr>
          <a:xfrm>
            <a:off x="381000" y="2457450"/>
            <a:ext cx="54864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Várakozás: Nincs szignifikáns különbség (mert mindkét csoportban tehetségesek vannak)</a:t>
            </a:r>
            <a:endParaRPr lang="en-US" sz="1050" dirty="0"/>
          </a:p>
        </p:txBody>
      </p:sp>
      <p:sp>
        <p:nvSpPr>
          <p:cNvPr id="18" name="Text 5"/>
          <p:cNvSpPr/>
          <p:nvPr/>
        </p:nvSpPr>
        <p:spPr>
          <a:xfrm>
            <a:off x="6324600" y="2114550"/>
            <a:ext cx="5486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Eredmények</a:t>
            </a:r>
            <a:endParaRPr lang="en-US" sz="1500" dirty="0"/>
          </a:p>
        </p:txBody>
      </p:sp>
      <p:sp>
        <p:nvSpPr>
          <p:cNvPr id="19" name="Text 6"/>
          <p:cNvSpPr/>
          <p:nvPr/>
        </p:nvSpPr>
        <p:spPr>
          <a:xfrm>
            <a:off x="6553200" y="2495550"/>
            <a:ext cx="5257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8FBC8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Analitikus és Gyakorlati</a:t>
            </a:r>
            <a:r>
              <a:rPr lang="en-US" sz="12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: Nincs szign. különbség (várakozásnak megfelelően)</a:t>
            </a:r>
            <a:endParaRPr lang="en-US" sz="1200" dirty="0"/>
          </a:p>
        </p:txBody>
      </p:sp>
      <p:sp>
        <p:nvSpPr>
          <p:cNvPr id="20" name="Text 7"/>
          <p:cNvSpPr/>
          <p:nvPr/>
        </p:nvSpPr>
        <p:spPr>
          <a:xfrm>
            <a:off x="6553200" y="3105150"/>
            <a:ext cx="533209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8FBC8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Kreatív</a:t>
            </a:r>
            <a:r>
              <a:rPr lang="en-US" sz="12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: Van szign. különbség (az azonosítatlanok javára)</a:t>
            </a:r>
            <a:endParaRPr lang="en-US" sz="1200" dirty="0"/>
          </a:p>
        </p:txBody>
      </p:sp>
      <p:sp>
        <p:nvSpPr>
          <p:cNvPr id="21" name="Text 8"/>
          <p:cNvSpPr/>
          <p:nvPr/>
        </p:nvSpPr>
        <p:spPr>
          <a:xfrm>
            <a:off x="6438900" y="3600450"/>
            <a:ext cx="52578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Értelmezés:</a:t>
            </a:r>
            <a:endParaRPr lang="en-US" sz="1200" dirty="0"/>
          </a:p>
        </p:txBody>
      </p:sp>
      <p:sp>
        <p:nvSpPr>
          <p:cNvPr id="22" name="Text 9"/>
          <p:cNvSpPr/>
          <p:nvPr/>
        </p:nvSpPr>
        <p:spPr>
          <a:xfrm>
            <a:off x="6438900" y="3867150"/>
            <a:ext cx="52578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kreatív dimenzióban talált különbség érdekes: talán a hivatalosan azonosított tehetségesek kevésbé kreatívnak tűnő tevékenységekre fókuszálnak, vagy a tanárok nehezebben ismerik fel a kreativitást.</a:t>
            </a:r>
            <a:endParaRPr lang="en-US" sz="1200" dirty="0"/>
          </a:p>
        </p:txBody>
      </p:sp>
      <p:sp>
        <p:nvSpPr>
          <p:cNvPr id="23" name="Text 10"/>
          <p:cNvSpPr/>
          <p:nvPr/>
        </p:nvSpPr>
        <p:spPr>
          <a:xfrm>
            <a:off x="304800" y="6553200"/>
            <a:ext cx="298483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Eredmények - Kritérium-érvényesség</a:t>
            </a:r>
            <a:endParaRPr lang="en-US" sz="1050" dirty="0"/>
          </a:p>
        </p:txBody>
      </p:sp>
      <p:sp>
        <p:nvSpPr>
          <p:cNvPr id="24" name="Text 11"/>
          <p:cNvSpPr/>
          <p:nvPr/>
        </p:nvSpPr>
        <p:spPr>
          <a:xfrm>
            <a:off x="11502777" y="6553200"/>
            <a:ext cx="46130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11/18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667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895350"/>
            <a:ext cx="11734800" cy="1066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" y="1085850"/>
            <a:ext cx="285750" cy="3429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114550"/>
            <a:ext cx="11734800" cy="28765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8500" y="2838450"/>
            <a:ext cx="5715000" cy="18097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5067300"/>
            <a:ext cx="11734800" cy="1143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5219700"/>
            <a:ext cx="371475" cy="4953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300" y="5334000"/>
            <a:ext cx="142875" cy="266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6438900"/>
            <a:ext cx="12192000" cy="419100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-876300" y="142875"/>
            <a:ext cx="13944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Eredmények - Egyidejű érvényesség</a:t>
            </a:r>
            <a:endParaRPr lang="en-US" sz="2700" dirty="0"/>
          </a:p>
        </p:txBody>
      </p:sp>
      <p:sp>
        <p:nvSpPr>
          <p:cNvPr id="13" name="Text 1"/>
          <p:cNvSpPr/>
          <p:nvPr/>
        </p:nvSpPr>
        <p:spPr>
          <a:xfrm>
            <a:off x="857250" y="1104900"/>
            <a:ext cx="6439019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TRSG összehasonlítása másik eszközzel</a:t>
            </a:r>
            <a:endParaRPr lang="en-US" sz="1800" dirty="0"/>
          </a:p>
        </p:txBody>
      </p:sp>
      <p:sp>
        <p:nvSpPr>
          <p:cNvPr id="14" name="Text 2"/>
          <p:cNvSpPr/>
          <p:nvPr/>
        </p:nvSpPr>
        <p:spPr>
          <a:xfrm>
            <a:off x="419100" y="1504950"/>
            <a:ext cx="136245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cél az volt, hogy a TRSG skála összehasonlítása egy másik, már használatban lévő jelölőeszközzel.</a:t>
            </a:r>
            <a:endParaRPr lang="en-US" sz="1500" dirty="0"/>
          </a:p>
        </p:txBody>
      </p:sp>
      <p:sp>
        <p:nvSpPr>
          <p:cNvPr id="15" name="Text 3"/>
          <p:cNvSpPr/>
          <p:nvPr/>
        </p:nvSpPr>
        <p:spPr>
          <a:xfrm>
            <a:off x="419100" y="2305050"/>
            <a:ext cx="11353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Magas, szignifikáns korrelációk</a:t>
            </a:r>
            <a:endParaRPr lang="en-US" sz="1500" dirty="0"/>
          </a:p>
        </p:txBody>
      </p:sp>
      <p:sp>
        <p:nvSpPr>
          <p:cNvPr id="16" name="Text 4"/>
          <p:cNvSpPr/>
          <p:nvPr/>
        </p:nvSpPr>
        <p:spPr>
          <a:xfrm>
            <a:off x="904875" y="5219700"/>
            <a:ext cx="1090612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Következtetés</a:t>
            </a:r>
            <a:endParaRPr lang="en-US" sz="1500" dirty="0"/>
          </a:p>
        </p:txBody>
      </p:sp>
      <p:sp>
        <p:nvSpPr>
          <p:cNvPr id="17" name="Text 5"/>
          <p:cNvSpPr/>
          <p:nvPr/>
        </p:nvSpPr>
        <p:spPr>
          <a:xfrm>
            <a:off x="904875" y="5524500"/>
            <a:ext cx="10906125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TRSG hasonló konstrukciót mér, mint a már bevált eszköz. Ez fontos, mert azt mutatja, hogy az új skálánk nem távol a gyakorlatban használt eszközöktől, míg megtartja az előnyeit (rövidség, elméleti alap).</a:t>
            </a:r>
            <a:endParaRPr lang="en-US" sz="1350" dirty="0"/>
          </a:p>
        </p:txBody>
      </p:sp>
      <p:sp>
        <p:nvSpPr>
          <p:cNvPr id="18" name="Text 6"/>
          <p:cNvSpPr/>
          <p:nvPr/>
        </p:nvSpPr>
        <p:spPr>
          <a:xfrm>
            <a:off x="304800" y="6553200"/>
            <a:ext cx="292179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Eredmények - Egyidejű érvényesség</a:t>
            </a:r>
            <a:endParaRPr lang="en-US" sz="1050" dirty="0"/>
          </a:p>
        </p:txBody>
      </p:sp>
      <p:sp>
        <p:nvSpPr>
          <p:cNvPr id="19" name="Text 7"/>
          <p:cNvSpPr/>
          <p:nvPr/>
        </p:nvSpPr>
        <p:spPr>
          <a:xfrm>
            <a:off x="11502777" y="6553200"/>
            <a:ext cx="46130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12/18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667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552575"/>
            <a:ext cx="5676900" cy="10287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1781175"/>
            <a:ext cx="571500" cy="571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750" y="1914525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552575"/>
            <a:ext cx="5676900" cy="1028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1781175"/>
            <a:ext cx="571500" cy="571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2250" y="1914525"/>
            <a:ext cx="22860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800" y="2809875"/>
            <a:ext cx="5676900" cy="15621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300" y="3038475"/>
            <a:ext cx="571500" cy="571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2463" y="3171825"/>
            <a:ext cx="257175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0300" y="2809875"/>
            <a:ext cx="5676900" cy="15621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800" y="3305175"/>
            <a:ext cx="490686" cy="571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31769" y="3438525"/>
            <a:ext cx="22860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4800" y="4600575"/>
            <a:ext cx="11582400" cy="9525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5300" y="4791075"/>
            <a:ext cx="527745" cy="5715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4872" y="4924425"/>
            <a:ext cx="228600" cy="304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6438900"/>
            <a:ext cx="12192000" cy="4191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-876300" y="142875"/>
            <a:ext cx="13944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TRSG tulajdonságainak összefoglalása</a:t>
            </a:r>
            <a:endParaRPr lang="en-US" sz="2700" dirty="0"/>
          </a:p>
        </p:txBody>
      </p:sp>
      <p:sp>
        <p:nvSpPr>
          <p:cNvPr id="21" name="Text 1"/>
          <p:cNvSpPr/>
          <p:nvPr/>
        </p:nvSpPr>
        <p:spPr>
          <a:xfrm>
            <a:off x="1219200" y="1743075"/>
            <a:ext cx="4504879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Cél</a:t>
            </a:r>
            <a:endParaRPr lang="en-US" sz="1800" dirty="0"/>
          </a:p>
        </p:txBody>
      </p:sp>
      <p:sp>
        <p:nvSpPr>
          <p:cNvPr id="22" name="Text 2"/>
          <p:cNvSpPr/>
          <p:nvPr/>
        </p:nvSpPr>
        <p:spPr>
          <a:xfrm>
            <a:off x="1219200" y="2124075"/>
            <a:ext cx="540585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Tehetséges tanulók jelölése tanári értékelés alapján.</a:t>
            </a:r>
            <a:endParaRPr lang="en-US" sz="1350" dirty="0"/>
          </a:p>
        </p:txBody>
      </p:sp>
      <p:sp>
        <p:nvSpPr>
          <p:cNvPr id="23" name="Text 3"/>
          <p:cNvSpPr/>
          <p:nvPr/>
        </p:nvSpPr>
        <p:spPr>
          <a:xfrm>
            <a:off x="7124700" y="1743075"/>
            <a:ext cx="4148197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Elméleti alap</a:t>
            </a:r>
            <a:endParaRPr lang="en-US" sz="1800" dirty="0"/>
          </a:p>
        </p:txBody>
      </p:sp>
      <p:sp>
        <p:nvSpPr>
          <p:cNvPr id="24" name="Text 4"/>
          <p:cNvSpPr/>
          <p:nvPr/>
        </p:nvSpPr>
        <p:spPr>
          <a:xfrm>
            <a:off x="7124700" y="2124075"/>
            <a:ext cx="414819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Sternberg sikeres intelligencia elmélete.</a:t>
            </a:r>
            <a:endParaRPr lang="en-US" sz="1350" dirty="0"/>
          </a:p>
        </p:txBody>
      </p:sp>
      <p:sp>
        <p:nvSpPr>
          <p:cNvPr id="25" name="Text 5"/>
          <p:cNvSpPr/>
          <p:nvPr/>
        </p:nvSpPr>
        <p:spPr>
          <a:xfrm>
            <a:off x="1219200" y="3000375"/>
            <a:ext cx="4309914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Szerkezet</a:t>
            </a:r>
            <a:endParaRPr lang="en-US" sz="1800" dirty="0"/>
          </a:p>
        </p:txBody>
      </p:sp>
      <p:sp>
        <p:nvSpPr>
          <p:cNvPr id="26" name="Text 6"/>
          <p:cNvSpPr/>
          <p:nvPr/>
        </p:nvSpPr>
        <p:spPr>
          <a:xfrm>
            <a:off x="1219200" y="3381375"/>
            <a:ext cx="517189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17 tétel, 3 alskála (Analitikus, Kreatív, Gyakorlati).</a:t>
            </a:r>
            <a:endParaRPr lang="en-US" sz="1350" dirty="0"/>
          </a:p>
        </p:txBody>
      </p:sp>
      <p:sp>
        <p:nvSpPr>
          <p:cNvPr id="27" name="Text 7"/>
          <p:cNvSpPr/>
          <p:nvPr/>
        </p:nvSpPr>
        <p:spPr>
          <a:xfrm>
            <a:off x="7043886" y="3000375"/>
            <a:ext cx="4652814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Pszichometria</a:t>
            </a:r>
            <a:endParaRPr lang="en-US" sz="1800" dirty="0"/>
          </a:p>
        </p:txBody>
      </p:sp>
      <p:sp>
        <p:nvSpPr>
          <p:cNvPr id="28" name="Text 8"/>
          <p:cNvSpPr/>
          <p:nvPr/>
        </p:nvSpPr>
        <p:spPr>
          <a:xfrm>
            <a:off x="7043886" y="3381375"/>
            <a:ext cx="4652814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Kiváló érvényesség (tartalmi, konstrukció, kritérium, egyidejű).</a:t>
            </a:r>
            <a:endParaRPr lang="en-US" sz="1350" dirty="0"/>
          </a:p>
        </p:txBody>
      </p:sp>
      <p:sp>
        <p:nvSpPr>
          <p:cNvPr id="29" name="Text 9"/>
          <p:cNvSpPr/>
          <p:nvPr/>
        </p:nvSpPr>
        <p:spPr>
          <a:xfrm>
            <a:off x="7043886" y="3914775"/>
            <a:ext cx="558337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Kiváló megbízhatóság (Cronbach-alfa: 0.89 - 0.97).</a:t>
            </a:r>
            <a:endParaRPr lang="en-US" sz="1350" dirty="0"/>
          </a:p>
        </p:txBody>
      </p:sp>
      <p:sp>
        <p:nvSpPr>
          <p:cNvPr id="30" name="Text 10"/>
          <p:cNvSpPr/>
          <p:nvPr/>
        </p:nvSpPr>
        <p:spPr>
          <a:xfrm>
            <a:off x="1175445" y="4810125"/>
            <a:ext cx="10521255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TRSG egy elméletileg megalapozott, pszichometriailag erős eszköz a tehetséges tanulók azonosítására.</a:t>
            </a:r>
            <a:endParaRPr lang="en-US" sz="1500" dirty="0"/>
          </a:p>
        </p:txBody>
      </p:sp>
      <p:sp>
        <p:nvSpPr>
          <p:cNvPr id="31" name="Text 11"/>
          <p:cNvSpPr/>
          <p:nvPr/>
        </p:nvSpPr>
        <p:spPr>
          <a:xfrm>
            <a:off x="304800" y="6553200"/>
            <a:ext cx="323576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TRSG tulajdonságainak összefoglalása</a:t>
            </a:r>
            <a:endParaRPr lang="en-US" sz="1050" dirty="0"/>
          </a:p>
        </p:txBody>
      </p:sp>
      <p:sp>
        <p:nvSpPr>
          <p:cNvPr id="32" name="Text 12"/>
          <p:cNvSpPr/>
          <p:nvPr/>
        </p:nvSpPr>
        <p:spPr>
          <a:xfrm>
            <a:off x="11502777" y="6553200"/>
            <a:ext cx="46130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13/18</a:t>
            </a:r>
            <a:endParaRPr lang="en-US" sz="10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667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895350"/>
            <a:ext cx="5753100" cy="2324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400" y="1085850"/>
            <a:ext cx="571500" cy="571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2275" y="1200150"/>
            <a:ext cx="285750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6244" y="2647950"/>
            <a:ext cx="2017812" cy="381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48644" y="2752725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895350"/>
            <a:ext cx="5753100" cy="23241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01100" y="1085850"/>
            <a:ext cx="571500" cy="571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63025" y="1200150"/>
            <a:ext cx="247650" cy="3429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48426" y="2647950"/>
            <a:ext cx="2876848" cy="381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00826" y="2752725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" y="3448050"/>
            <a:ext cx="5753100" cy="2590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19400" y="3638550"/>
            <a:ext cx="571500" cy="571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62275" y="3752850"/>
            <a:ext cx="285750" cy="3429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72010" y="5467350"/>
            <a:ext cx="1666131" cy="3810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4410" y="5572125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10300" y="3448050"/>
            <a:ext cx="5753100" cy="2590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01100" y="3638550"/>
            <a:ext cx="571500" cy="5715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943975" y="3752850"/>
            <a:ext cx="285750" cy="3429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946975" y="5200650"/>
            <a:ext cx="2279749" cy="3810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9375" y="5305425"/>
            <a:ext cx="15240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6438900"/>
            <a:ext cx="12192000" cy="41910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-876300" y="142875"/>
            <a:ext cx="13944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Gyakorlati jelentőség és előnyök</a:t>
            </a:r>
            <a:endParaRPr lang="en-US" sz="2700" dirty="0"/>
          </a:p>
        </p:txBody>
      </p:sp>
      <p:sp>
        <p:nvSpPr>
          <p:cNvPr id="26" name="Text 1"/>
          <p:cNvSpPr/>
          <p:nvPr/>
        </p:nvSpPr>
        <p:spPr>
          <a:xfrm>
            <a:off x="419100" y="1771650"/>
            <a:ext cx="53721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Rövid és hatékony</a:t>
            </a:r>
            <a:endParaRPr lang="en-US" sz="1800" dirty="0"/>
          </a:p>
        </p:txBody>
      </p:sp>
      <p:sp>
        <p:nvSpPr>
          <p:cNvPr id="27" name="Text 2"/>
          <p:cNvSpPr/>
          <p:nvPr/>
        </p:nvSpPr>
        <p:spPr>
          <a:xfrm>
            <a:off x="-118110" y="2152650"/>
            <a:ext cx="64465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Csak 17 tétel, gyorsan kitölthető.</a:t>
            </a:r>
            <a:endParaRPr lang="en-US" sz="1350" dirty="0"/>
          </a:p>
        </p:txBody>
      </p:sp>
      <p:sp>
        <p:nvSpPr>
          <p:cNvPr id="28" name="Text 3"/>
          <p:cNvSpPr/>
          <p:nvPr/>
        </p:nvSpPr>
        <p:spPr>
          <a:xfrm>
            <a:off x="2477244" y="2647950"/>
            <a:ext cx="2421374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Megspórolja az időt</a:t>
            </a:r>
            <a:endParaRPr lang="en-US" sz="1200" dirty="0"/>
          </a:p>
        </p:txBody>
      </p:sp>
      <p:sp>
        <p:nvSpPr>
          <p:cNvPr id="29" name="Text 4"/>
          <p:cNvSpPr/>
          <p:nvPr/>
        </p:nvSpPr>
        <p:spPr>
          <a:xfrm>
            <a:off x="5863590" y="1771650"/>
            <a:ext cx="644652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Könnyen alkalmazható</a:t>
            </a:r>
            <a:endParaRPr lang="en-US" sz="1800" dirty="0"/>
          </a:p>
        </p:txBody>
      </p:sp>
      <p:sp>
        <p:nvSpPr>
          <p:cNvPr id="30" name="Text 5"/>
          <p:cNvSpPr/>
          <p:nvPr/>
        </p:nvSpPr>
        <p:spPr>
          <a:xfrm>
            <a:off x="5863590" y="2152650"/>
            <a:ext cx="64465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Egyszerű pontozás, nincs szükség kiterjedt képzésre.</a:t>
            </a:r>
            <a:endParaRPr lang="en-US" sz="1350" dirty="0"/>
          </a:p>
        </p:txBody>
      </p:sp>
      <p:sp>
        <p:nvSpPr>
          <p:cNvPr id="31" name="Text 6"/>
          <p:cNvSpPr/>
          <p:nvPr/>
        </p:nvSpPr>
        <p:spPr>
          <a:xfrm>
            <a:off x="8029426" y="2647950"/>
            <a:ext cx="3452217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Kezdő tanároknak is megfelelő</a:t>
            </a:r>
            <a:endParaRPr lang="en-US" sz="1200" dirty="0"/>
          </a:p>
        </p:txBody>
      </p:sp>
      <p:sp>
        <p:nvSpPr>
          <p:cNvPr id="32" name="Text 7"/>
          <p:cNvSpPr/>
          <p:nvPr/>
        </p:nvSpPr>
        <p:spPr>
          <a:xfrm>
            <a:off x="419100" y="4324350"/>
            <a:ext cx="53721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Holisztikus</a:t>
            </a:r>
            <a:endParaRPr lang="en-US" sz="1800" dirty="0"/>
          </a:p>
        </p:txBody>
      </p:sp>
      <p:sp>
        <p:nvSpPr>
          <p:cNvPr id="33" name="Text 8"/>
          <p:cNvSpPr/>
          <p:nvPr/>
        </p:nvSpPr>
        <p:spPr>
          <a:xfrm>
            <a:off x="419100" y="4705350"/>
            <a:ext cx="53721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Nem csak az iskolai teljesítményt, hanem a kreativitást értékeli.</a:t>
            </a:r>
            <a:endParaRPr lang="en-US" sz="1350" dirty="0"/>
          </a:p>
        </p:txBody>
      </p:sp>
      <p:sp>
        <p:nvSpPr>
          <p:cNvPr id="34" name="Text 9"/>
          <p:cNvSpPr/>
          <p:nvPr/>
        </p:nvSpPr>
        <p:spPr>
          <a:xfrm>
            <a:off x="2653010" y="5467350"/>
            <a:ext cx="1999357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Teljes képet ad</a:t>
            </a:r>
            <a:endParaRPr lang="en-US" sz="1200" dirty="0"/>
          </a:p>
        </p:txBody>
      </p:sp>
      <p:sp>
        <p:nvSpPr>
          <p:cNvPr id="35" name="Text 10"/>
          <p:cNvSpPr/>
          <p:nvPr/>
        </p:nvSpPr>
        <p:spPr>
          <a:xfrm>
            <a:off x="6400800" y="4324350"/>
            <a:ext cx="53721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Komplementer</a:t>
            </a:r>
            <a:endParaRPr lang="en-US" sz="1800" dirty="0"/>
          </a:p>
        </p:txBody>
      </p:sp>
      <p:sp>
        <p:nvSpPr>
          <p:cNvPr id="36" name="Text 11"/>
          <p:cNvSpPr/>
          <p:nvPr/>
        </p:nvSpPr>
        <p:spPr>
          <a:xfrm>
            <a:off x="5863590" y="4705350"/>
            <a:ext cx="64465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Más eszközökkel (pl. IQ-tesztek) együtt is használható.</a:t>
            </a:r>
            <a:endParaRPr lang="en-US" sz="1350" dirty="0"/>
          </a:p>
        </p:txBody>
      </p:sp>
      <p:sp>
        <p:nvSpPr>
          <p:cNvPr id="37" name="Text 12"/>
          <p:cNvSpPr/>
          <p:nvPr/>
        </p:nvSpPr>
        <p:spPr>
          <a:xfrm>
            <a:off x="8327975" y="5200650"/>
            <a:ext cx="2735699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Többféle eszköz együtt</a:t>
            </a:r>
            <a:endParaRPr lang="en-US" sz="1200" dirty="0"/>
          </a:p>
        </p:txBody>
      </p:sp>
      <p:sp>
        <p:nvSpPr>
          <p:cNvPr id="38" name="Text 13"/>
          <p:cNvSpPr/>
          <p:nvPr/>
        </p:nvSpPr>
        <p:spPr>
          <a:xfrm>
            <a:off x="304800" y="6553200"/>
            <a:ext cx="261032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Gyakorlati jelentőség és előnyök</a:t>
            </a:r>
            <a:endParaRPr lang="en-US" sz="1050" dirty="0"/>
          </a:p>
        </p:txBody>
      </p:sp>
      <p:sp>
        <p:nvSpPr>
          <p:cNvPr id="39" name="Text 14"/>
          <p:cNvSpPr/>
          <p:nvPr/>
        </p:nvSpPr>
        <p:spPr>
          <a:xfrm>
            <a:off x="11502777" y="6553200"/>
            <a:ext cx="46130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14/18</a:t>
            </a:r>
            <a:endParaRPr lang="en-US" sz="10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667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895350"/>
            <a:ext cx="11734800" cy="571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1619250"/>
            <a:ext cx="5753100" cy="39814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1771650"/>
            <a:ext cx="476250" cy="4762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063" y="1876425"/>
            <a:ext cx="238125" cy="266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2362200"/>
            <a:ext cx="5448300" cy="1714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300" y="1619250"/>
            <a:ext cx="5753100" cy="39814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62700" y="1771650"/>
            <a:ext cx="476250" cy="4762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81763" y="1876425"/>
            <a:ext cx="238125" cy="266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62700" y="2362200"/>
            <a:ext cx="5448300" cy="17526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62700" y="4229100"/>
            <a:ext cx="5448300" cy="12192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438900"/>
            <a:ext cx="12192000" cy="419100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285750" y="142875"/>
            <a:ext cx="116205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kutatás korlátai</a:t>
            </a:r>
            <a:endParaRPr lang="en-US" sz="2700" dirty="0"/>
          </a:p>
        </p:txBody>
      </p:sp>
      <p:sp>
        <p:nvSpPr>
          <p:cNvPr id="16" name="Text 1"/>
          <p:cNvSpPr/>
          <p:nvPr/>
        </p:nvSpPr>
        <p:spPr>
          <a:xfrm>
            <a:off x="381000" y="1047750"/>
            <a:ext cx="13716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Fontos őszintén bemutatni a kutatás gyengeségeit is, hogy objektív képet alkossunk a vizsgált eszközről.</a:t>
            </a:r>
            <a:endParaRPr lang="en-US" sz="1500" dirty="0"/>
          </a:p>
        </p:txBody>
      </p:sp>
      <p:sp>
        <p:nvSpPr>
          <p:cNvPr id="17" name="Text 2"/>
          <p:cNvSpPr/>
          <p:nvPr/>
        </p:nvSpPr>
        <p:spPr>
          <a:xfrm>
            <a:off x="1009650" y="1857375"/>
            <a:ext cx="3462754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Mintanagyság korlátai</a:t>
            </a:r>
            <a:endParaRPr lang="en-US" sz="1800" dirty="0"/>
          </a:p>
        </p:txBody>
      </p:sp>
      <p:sp>
        <p:nvSpPr>
          <p:cNvPr id="18" name="Text 3"/>
          <p:cNvSpPr/>
          <p:nvPr/>
        </p:nvSpPr>
        <p:spPr>
          <a:xfrm>
            <a:off x="419100" y="4191000"/>
            <a:ext cx="64922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kutatásban </a:t>
            </a:r>
            <a:r>
              <a:rPr lang="en-US" sz="12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169 tanár</a:t>
            </a:r>
            <a:r>
              <a:rPr lang="en-US" sz="12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vett részt.</a:t>
            </a:r>
            <a:endParaRPr lang="en-US" sz="1200" dirty="0"/>
          </a:p>
        </p:txBody>
      </p:sp>
      <p:sp>
        <p:nvSpPr>
          <p:cNvPr id="19" name="Text 4"/>
          <p:cNvSpPr/>
          <p:nvPr/>
        </p:nvSpPr>
        <p:spPr>
          <a:xfrm>
            <a:off x="419100" y="4457700"/>
            <a:ext cx="64922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Nunnally (1978): </a:t>
            </a:r>
            <a:r>
              <a:rPr lang="en-US" sz="1200" i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300 fő ajánlott</a:t>
            </a:r>
            <a:r>
              <a:rPr lang="en-US" sz="12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  <a:endParaRPr lang="en-US" sz="1200" dirty="0"/>
          </a:p>
        </p:txBody>
      </p:sp>
      <p:sp>
        <p:nvSpPr>
          <p:cNvPr id="20" name="Text 5"/>
          <p:cNvSpPr/>
          <p:nvPr/>
        </p:nvSpPr>
        <p:spPr>
          <a:xfrm>
            <a:off x="419100" y="4724400"/>
            <a:ext cx="64922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MacCallum et al. (1999): </a:t>
            </a:r>
            <a:r>
              <a:rPr lang="en-US" sz="1200" i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200 fő elegendő</a:t>
            </a:r>
            <a:r>
              <a:rPr lang="en-US" sz="12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  <a:endParaRPr lang="en-US" sz="1200" dirty="0"/>
          </a:p>
        </p:txBody>
      </p:sp>
      <p:sp>
        <p:nvSpPr>
          <p:cNvPr id="21" name="Text 6"/>
          <p:cNvSpPr/>
          <p:nvPr/>
        </p:nvSpPr>
        <p:spPr>
          <a:xfrm>
            <a:off x="419100" y="4991100"/>
            <a:ext cx="64922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b="1" dirty="0">
                <a:solidFill>
                  <a:srgbClr val="B4530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Megközelítőleg optimális, de nem optimális mintanagyság</a:t>
            </a:r>
            <a:r>
              <a:rPr lang="en-US" sz="12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  <a:endParaRPr lang="en-US" sz="1200" dirty="0"/>
          </a:p>
        </p:txBody>
      </p:sp>
      <p:sp>
        <p:nvSpPr>
          <p:cNvPr id="22" name="Text 7"/>
          <p:cNvSpPr/>
          <p:nvPr/>
        </p:nvSpPr>
        <p:spPr>
          <a:xfrm>
            <a:off x="6991350" y="1857375"/>
            <a:ext cx="282196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Értékelési torzítás</a:t>
            </a:r>
            <a:endParaRPr lang="en-US" sz="1800" dirty="0"/>
          </a:p>
        </p:txBody>
      </p:sp>
      <p:sp>
        <p:nvSpPr>
          <p:cNvPr id="23" name="Text 8"/>
          <p:cNvSpPr/>
          <p:nvPr/>
        </p:nvSpPr>
        <p:spPr>
          <a:xfrm>
            <a:off x="6477000" y="2476500"/>
            <a:ext cx="52197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Lehetséges torzítások:</a:t>
            </a:r>
            <a:endParaRPr lang="en-US" sz="1500" dirty="0"/>
          </a:p>
        </p:txBody>
      </p:sp>
      <p:sp>
        <p:nvSpPr>
          <p:cNvPr id="24" name="Text 9"/>
          <p:cNvSpPr/>
          <p:nvPr/>
        </p:nvSpPr>
        <p:spPr>
          <a:xfrm>
            <a:off x="6515100" y="2781300"/>
            <a:ext cx="62179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tanárok szubjektívítása befolyásolhatja a pontozást.</a:t>
            </a:r>
            <a:endParaRPr lang="en-US" sz="1200" dirty="0"/>
          </a:p>
        </p:txBody>
      </p:sp>
      <p:sp>
        <p:nvSpPr>
          <p:cNvPr id="25" name="Text 10"/>
          <p:cNvSpPr/>
          <p:nvPr/>
        </p:nvSpPr>
        <p:spPr>
          <a:xfrm>
            <a:off x="6515100" y="3048000"/>
            <a:ext cx="5181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Szeretet/kedvelés hatás: A tanárok gyakran jobb eredményt adsanak azoknak a diákoknak, akiket ismernek.</a:t>
            </a:r>
            <a:endParaRPr lang="en-US" sz="1200" dirty="0"/>
          </a:p>
        </p:txBody>
      </p:sp>
      <p:sp>
        <p:nvSpPr>
          <p:cNvPr id="26" name="Text 11"/>
          <p:cNvSpPr/>
          <p:nvPr/>
        </p:nvSpPr>
        <p:spPr>
          <a:xfrm>
            <a:off x="6515100" y="3543300"/>
            <a:ext cx="5181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Konfirmációs torzítás: Az elvárásoknak megfelelő információk keresése.</a:t>
            </a:r>
            <a:endParaRPr lang="en-US" sz="1200" dirty="0"/>
          </a:p>
        </p:txBody>
      </p:sp>
      <p:sp>
        <p:nvSpPr>
          <p:cNvPr id="27" name="Text 12"/>
          <p:cNvSpPr/>
          <p:nvPr/>
        </p:nvSpPr>
        <p:spPr>
          <a:xfrm>
            <a:off x="6477000" y="4343400"/>
            <a:ext cx="52197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Hatás a kutatásra:</a:t>
            </a:r>
            <a:endParaRPr lang="en-US" sz="1500" dirty="0"/>
          </a:p>
        </p:txBody>
      </p:sp>
      <p:sp>
        <p:nvSpPr>
          <p:cNvPr id="28" name="Text 13"/>
          <p:cNvSpPr/>
          <p:nvPr/>
        </p:nvSpPr>
        <p:spPr>
          <a:xfrm>
            <a:off x="6477000" y="4648200"/>
            <a:ext cx="52197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korlátozások nem invalídálják a kutatást, hanem utat mutatnak a folytatásra. Jövőbeli kutatásokban ezeket a tényezőket figyelembe kell venni.</a:t>
            </a:r>
            <a:endParaRPr lang="en-US" sz="1200" dirty="0"/>
          </a:p>
        </p:txBody>
      </p:sp>
      <p:sp>
        <p:nvSpPr>
          <p:cNvPr id="29" name="Text 14"/>
          <p:cNvSpPr/>
          <p:nvPr/>
        </p:nvSpPr>
        <p:spPr>
          <a:xfrm>
            <a:off x="304800" y="6553200"/>
            <a:ext cx="140392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kutatás korlátai</a:t>
            </a:r>
            <a:endParaRPr lang="en-US" sz="1050" dirty="0"/>
          </a:p>
        </p:txBody>
      </p:sp>
      <p:sp>
        <p:nvSpPr>
          <p:cNvPr id="30" name="Text 15"/>
          <p:cNvSpPr/>
          <p:nvPr/>
        </p:nvSpPr>
        <p:spPr>
          <a:xfrm>
            <a:off x="11502777" y="6553200"/>
            <a:ext cx="46130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15/18</a:t>
            </a:r>
            <a:endParaRPr lang="en-US" sz="10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667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971550"/>
            <a:ext cx="11582400" cy="6477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1924050"/>
            <a:ext cx="5676900" cy="1562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" y="2419350"/>
            <a:ext cx="571500" cy="571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175" y="2552700"/>
            <a:ext cx="28575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300" y="1924050"/>
            <a:ext cx="5676900" cy="1562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2419350"/>
            <a:ext cx="571500" cy="571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43675" y="2552700"/>
            <a:ext cx="28575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800" y="3714750"/>
            <a:ext cx="5676900" cy="1600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" y="4229100"/>
            <a:ext cx="571500" cy="571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038" y="4362450"/>
            <a:ext cx="200025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0300" y="3714750"/>
            <a:ext cx="5676900" cy="16002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4229100"/>
            <a:ext cx="571500" cy="571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43675" y="4362450"/>
            <a:ext cx="285750" cy="304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438900"/>
            <a:ext cx="12192000" cy="41910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285750" y="142875"/>
            <a:ext cx="116205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Jövőbeli kutatási irányok</a:t>
            </a:r>
            <a:endParaRPr lang="en-US" sz="2700" dirty="0"/>
          </a:p>
        </p:txBody>
      </p:sp>
      <p:sp>
        <p:nvSpPr>
          <p:cNvPr id="19" name="Text 1"/>
          <p:cNvSpPr/>
          <p:nvPr/>
        </p:nvSpPr>
        <p:spPr>
          <a:xfrm>
            <a:off x="495300" y="1162050"/>
            <a:ext cx="134416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jelenlegi kutatás korlátozásai alapján a skála továbbfejlesztésének több irányból is lehetőség van.</a:t>
            </a:r>
            <a:endParaRPr lang="en-US" sz="1500" dirty="0"/>
          </a:p>
        </p:txBody>
      </p:sp>
      <p:sp>
        <p:nvSpPr>
          <p:cNvPr id="20" name="Text 2"/>
          <p:cNvSpPr/>
          <p:nvPr/>
        </p:nvSpPr>
        <p:spPr>
          <a:xfrm>
            <a:off x="1219200" y="2114550"/>
            <a:ext cx="4572000" cy="1104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Nagyobb minta</a:t>
            </a:r>
            <a:r>
              <a:rPr lang="en-US" sz="135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kutatásban 169 tanár részt vett, amely elfogadható, de nagyobb minta erősebb bizonyítékot szolgáltatna.</a:t>
            </a:r>
            <a:endParaRPr lang="en-US" sz="1800" dirty="0"/>
          </a:p>
        </p:txBody>
      </p:sp>
      <p:sp>
        <p:nvSpPr>
          <p:cNvPr id="21" name="Text 3"/>
          <p:cNvSpPr/>
          <p:nvPr/>
        </p:nvSpPr>
        <p:spPr>
          <a:xfrm>
            <a:off x="7124700" y="2247900"/>
            <a:ext cx="54864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Torzítás ellenőrzése</a:t>
            </a:r>
            <a:endParaRPr lang="en-US" sz="1800" dirty="0"/>
          </a:p>
        </p:txBody>
      </p:sp>
      <p:sp>
        <p:nvSpPr>
          <p:cNvPr id="22" name="Text 4"/>
          <p:cNvSpPr/>
          <p:nvPr/>
        </p:nvSpPr>
        <p:spPr>
          <a:xfrm>
            <a:off x="7124700" y="2628900"/>
            <a:ext cx="45720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Értékelési torzítás ellenőrzési módszereinek beépítése a skála fejlesztésébe.</a:t>
            </a:r>
            <a:endParaRPr lang="en-US" sz="1350" dirty="0"/>
          </a:p>
        </p:txBody>
      </p:sp>
      <p:sp>
        <p:nvSpPr>
          <p:cNvPr id="23" name="Text 5"/>
          <p:cNvSpPr/>
          <p:nvPr/>
        </p:nvSpPr>
        <p:spPr>
          <a:xfrm>
            <a:off x="1219200" y="3905250"/>
            <a:ext cx="4572000" cy="609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Skála adaptálása más korcsoportokra</a:t>
            </a:r>
            <a:endParaRPr lang="en-US" sz="1800" dirty="0"/>
          </a:p>
        </p:txBody>
      </p:sp>
      <p:sp>
        <p:nvSpPr>
          <p:cNvPr id="24" name="Text 6"/>
          <p:cNvSpPr/>
          <p:nvPr/>
        </p:nvSpPr>
        <p:spPr>
          <a:xfrm>
            <a:off x="1219200" y="4591050"/>
            <a:ext cx="45720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skála adaptálása óvoda- és felnőttkorcsoportokra való használatra.</a:t>
            </a:r>
            <a:endParaRPr lang="en-US" sz="1350" dirty="0"/>
          </a:p>
        </p:txBody>
      </p:sp>
      <p:sp>
        <p:nvSpPr>
          <p:cNvPr id="25" name="Text 7"/>
          <p:cNvSpPr/>
          <p:nvPr/>
        </p:nvSpPr>
        <p:spPr>
          <a:xfrm>
            <a:off x="7124700" y="4057650"/>
            <a:ext cx="54864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Különböző alcsoportokra</a:t>
            </a:r>
            <a:endParaRPr lang="en-US" sz="1800" dirty="0"/>
          </a:p>
        </p:txBody>
      </p:sp>
      <p:sp>
        <p:nvSpPr>
          <p:cNvPr id="26" name="Text 8"/>
          <p:cNvSpPr/>
          <p:nvPr/>
        </p:nvSpPr>
        <p:spPr>
          <a:xfrm>
            <a:off x="7124700" y="4438650"/>
            <a:ext cx="45720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skála alkalmazása hátrányos helyzetűek és egyéb különböző csoportokra.</a:t>
            </a:r>
            <a:endParaRPr lang="en-US" sz="1350" dirty="0"/>
          </a:p>
        </p:txBody>
      </p:sp>
      <p:sp>
        <p:nvSpPr>
          <p:cNvPr id="27" name="Text 9"/>
          <p:cNvSpPr/>
          <p:nvPr/>
        </p:nvSpPr>
        <p:spPr>
          <a:xfrm>
            <a:off x="304800" y="6553200"/>
            <a:ext cx="196203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Jövőbeli kutatási irányok</a:t>
            </a:r>
            <a:endParaRPr lang="en-US" sz="1050" dirty="0"/>
          </a:p>
        </p:txBody>
      </p:sp>
      <p:sp>
        <p:nvSpPr>
          <p:cNvPr id="28" name="Text 10"/>
          <p:cNvSpPr/>
          <p:nvPr/>
        </p:nvSpPr>
        <p:spPr>
          <a:xfrm>
            <a:off x="11502777" y="6553200"/>
            <a:ext cx="46130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16/18</a:t>
            </a:r>
            <a:endParaRPr lang="en-US" sz="10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2199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667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971550"/>
            <a:ext cx="11582400" cy="838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2038350"/>
            <a:ext cx="5676900" cy="17907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" y="2228850"/>
            <a:ext cx="571500" cy="571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750" y="2362200"/>
            <a:ext cx="22860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300" y="2038350"/>
            <a:ext cx="5676900" cy="17907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2228850"/>
            <a:ext cx="571500" cy="571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72250" y="2362200"/>
            <a:ext cx="22860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800" y="4057650"/>
            <a:ext cx="5676900" cy="1524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5300" y="4248150"/>
            <a:ext cx="571500" cy="571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8175" y="4381500"/>
            <a:ext cx="285750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0300" y="4057650"/>
            <a:ext cx="5676900" cy="1524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00800" y="4248150"/>
            <a:ext cx="571500" cy="571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43675" y="4381500"/>
            <a:ext cx="285750" cy="304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6800850"/>
            <a:ext cx="12192000" cy="41910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285750" y="142875"/>
            <a:ext cx="116205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Következtetések</a:t>
            </a:r>
            <a:endParaRPr lang="en-US" sz="2700" dirty="0"/>
          </a:p>
        </p:txBody>
      </p:sp>
      <p:sp>
        <p:nvSpPr>
          <p:cNvPr id="19" name="Text 1"/>
          <p:cNvSpPr/>
          <p:nvPr/>
        </p:nvSpPr>
        <p:spPr>
          <a:xfrm>
            <a:off x="457200" y="1123950"/>
            <a:ext cx="112776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kutatás eredményeképpen egy elméletileg megalapozott, pszichometriailag erős eszköz állt elő, amely a tanárok számára segítséget nyújt a tehetséges tanulók hatékony azonosításában.</a:t>
            </a:r>
            <a:endParaRPr lang="en-US" sz="1500" dirty="0"/>
          </a:p>
        </p:txBody>
      </p:sp>
      <p:sp>
        <p:nvSpPr>
          <p:cNvPr id="20" name="Text 2"/>
          <p:cNvSpPr/>
          <p:nvPr/>
        </p:nvSpPr>
        <p:spPr>
          <a:xfrm>
            <a:off x="1219200" y="2228850"/>
            <a:ext cx="5486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Elméleti megalapozottság</a:t>
            </a:r>
            <a:endParaRPr lang="en-US" sz="1500" dirty="0"/>
          </a:p>
        </p:txBody>
      </p:sp>
      <p:sp>
        <p:nvSpPr>
          <p:cNvPr id="21" name="Text 3"/>
          <p:cNvSpPr/>
          <p:nvPr/>
        </p:nvSpPr>
        <p:spPr>
          <a:xfrm>
            <a:off x="1219200" y="2571750"/>
            <a:ext cx="4572000" cy="1066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Az TRSG a Sternberg sikeres intelligencia elméletén alapul, amely nemcsak az "iskolai okosságot", hanem a való életben való teljesítményt is megcélozza.</a:t>
            </a:r>
            <a:endParaRPr lang="en-US" sz="1350" dirty="0"/>
          </a:p>
        </p:txBody>
      </p:sp>
      <p:sp>
        <p:nvSpPr>
          <p:cNvPr id="22" name="Text 4"/>
          <p:cNvSpPr/>
          <p:nvPr/>
        </p:nvSpPr>
        <p:spPr>
          <a:xfrm>
            <a:off x="7124700" y="2228850"/>
            <a:ext cx="5486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Pszichometriai erősség</a:t>
            </a:r>
            <a:endParaRPr lang="en-US" sz="1500" dirty="0"/>
          </a:p>
        </p:txBody>
      </p:sp>
      <p:sp>
        <p:nvSpPr>
          <p:cNvPr id="23" name="Text 5"/>
          <p:cNvSpPr/>
          <p:nvPr/>
        </p:nvSpPr>
        <p:spPr>
          <a:xfrm>
            <a:off x="7124700" y="2571750"/>
            <a:ext cx="45720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skála érvényes és megbízható eszköz, amelynek belső konzisztenciája (Cronbach-alfa: 0.89 - 0.97) kiválóan megfelel a kutatási céloknak.</a:t>
            </a:r>
            <a:endParaRPr lang="en-US" sz="1350" dirty="0"/>
          </a:p>
        </p:txBody>
      </p:sp>
      <p:sp>
        <p:nvSpPr>
          <p:cNvPr id="24" name="Text 6"/>
          <p:cNvSpPr/>
          <p:nvPr/>
        </p:nvSpPr>
        <p:spPr>
          <a:xfrm>
            <a:off x="1219200" y="4248150"/>
            <a:ext cx="5486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Gyakorlati alkalmazhatóság</a:t>
            </a:r>
            <a:endParaRPr lang="en-US" sz="1500" dirty="0"/>
          </a:p>
        </p:txBody>
      </p:sp>
      <p:sp>
        <p:nvSpPr>
          <p:cNvPr id="25" name="Text 7"/>
          <p:cNvSpPr/>
          <p:nvPr/>
        </p:nvSpPr>
        <p:spPr>
          <a:xfrm>
            <a:off x="1219200" y="4591050"/>
            <a:ext cx="45720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Rövid, könnyen kezelhető és költséghatékony megoldást kínál az iskoláknak a tehetséges tanulók azonosítására.</a:t>
            </a:r>
            <a:endParaRPr lang="en-US" sz="1350" dirty="0"/>
          </a:p>
        </p:txBody>
      </p:sp>
      <p:sp>
        <p:nvSpPr>
          <p:cNvPr id="26" name="Text 8"/>
          <p:cNvSpPr/>
          <p:nvPr/>
        </p:nvSpPr>
        <p:spPr>
          <a:xfrm>
            <a:off x="7124700" y="4248150"/>
            <a:ext cx="4572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Tehetséggondozás</a:t>
            </a:r>
            <a:endParaRPr lang="en-US" sz="1500" dirty="0"/>
          </a:p>
        </p:txBody>
      </p:sp>
      <p:sp>
        <p:nvSpPr>
          <p:cNvPr id="27" name="Text 9"/>
          <p:cNvSpPr/>
          <p:nvPr/>
        </p:nvSpPr>
        <p:spPr>
          <a:xfrm>
            <a:off x="7124700" y="4591050"/>
            <a:ext cx="45720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Hozzájárul a tehetséggondozás gyakorlatához egy megbízható értékelési eszközzel, amely segíti a tanárokat a tehetséges gyerekek azonosításában.</a:t>
            </a:r>
            <a:endParaRPr lang="en-US" sz="1350" dirty="0"/>
          </a:p>
        </p:txBody>
      </p:sp>
      <p:sp>
        <p:nvSpPr>
          <p:cNvPr id="28" name="Text 10"/>
          <p:cNvSpPr/>
          <p:nvPr/>
        </p:nvSpPr>
        <p:spPr>
          <a:xfrm>
            <a:off x="304800" y="5810250"/>
            <a:ext cx="115824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Van egy jó eszközünk, ami segíthet a tanároknak és a tehetséges gyerekeknek</a:t>
            </a:r>
            <a:endParaRPr lang="en-US" sz="2250" dirty="0"/>
          </a:p>
        </p:txBody>
      </p:sp>
      <p:sp>
        <p:nvSpPr>
          <p:cNvPr id="29" name="Text 11"/>
          <p:cNvSpPr/>
          <p:nvPr/>
        </p:nvSpPr>
        <p:spPr>
          <a:xfrm>
            <a:off x="304800" y="6915150"/>
            <a:ext cx="131712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Következtetések</a:t>
            </a:r>
            <a:endParaRPr lang="en-US" sz="1050" dirty="0"/>
          </a:p>
        </p:txBody>
      </p:sp>
      <p:sp>
        <p:nvSpPr>
          <p:cNvPr id="30" name="Text 12"/>
          <p:cNvSpPr/>
          <p:nvPr/>
        </p:nvSpPr>
        <p:spPr>
          <a:xfrm>
            <a:off x="11502777" y="6915150"/>
            <a:ext cx="46130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17/18</a:t>
            </a:r>
            <a:endParaRPr lang="en-US" sz="10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667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971550"/>
            <a:ext cx="11582400" cy="7239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1924050"/>
            <a:ext cx="3708350" cy="14097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2343150"/>
            <a:ext cx="571500" cy="571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075" y="2476500"/>
            <a:ext cx="28575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1750" y="1924050"/>
            <a:ext cx="3708350" cy="14097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94150" y="2343150"/>
            <a:ext cx="571500" cy="571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37025" y="2476500"/>
            <a:ext cx="28575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78701" y="1924050"/>
            <a:ext cx="3708499" cy="1409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31101" y="2343150"/>
            <a:ext cx="571500" cy="571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73976" y="2476500"/>
            <a:ext cx="285750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4800" y="3562350"/>
            <a:ext cx="11582400" cy="2095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7700" y="4200525"/>
            <a:ext cx="152400" cy="1714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76300" y="4543425"/>
            <a:ext cx="152400" cy="1714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76300" y="4886325"/>
            <a:ext cx="219075" cy="1714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6300" y="5229225"/>
            <a:ext cx="171450" cy="1714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6438900"/>
            <a:ext cx="12192000" cy="4191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-876300" y="142875"/>
            <a:ext cx="13944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Köszönetnyilvánítás és további információk</a:t>
            </a:r>
            <a:endParaRPr lang="en-US" sz="2700" dirty="0"/>
          </a:p>
        </p:txBody>
      </p:sp>
      <p:sp>
        <p:nvSpPr>
          <p:cNvPr id="21" name="Text 1"/>
          <p:cNvSpPr/>
          <p:nvPr/>
        </p:nvSpPr>
        <p:spPr>
          <a:xfrm>
            <a:off x="457200" y="1123950"/>
            <a:ext cx="112776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Köszönetnyilvánítás</a:t>
            </a:r>
            <a:endParaRPr lang="en-US" sz="2250" dirty="0"/>
          </a:p>
        </p:txBody>
      </p:sp>
      <p:sp>
        <p:nvSpPr>
          <p:cNvPr id="22" name="Text 2"/>
          <p:cNvSpPr/>
          <p:nvPr/>
        </p:nvSpPr>
        <p:spPr>
          <a:xfrm>
            <a:off x="1181100" y="2209800"/>
            <a:ext cx="26796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Tanároknak</a:t>
            </a:r>
            <a:endParaRPr lang="en-US" sz="1500" dirty="0"/>
          </a:p>
        </p:txBody>
      </p:sp>
      <p:sp>
        <p:nvSpPr>
          <p:cNvPr id="23" name="Text 3"/>
          <p:cNvSpPr/>
          <p:nvPr/>
        </p:nvSpPr>
        <p:spPr>
          <a:xfrm>
            <a:off x="1181100" y="2514600"/>
            <a:ext cx="267965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Köszönet a kutatásban részt vevő tanároknak.</a:t>
            </a:r>
            <a:endParaRPr lang="en-US" sz="1350" dirty="0"/>
          </a:p>
        </p:txBody>
      </p:sp>
      <p:sp>
        <p:nvSpPr>
          <p:cNvPr id="24" name="Text 4"/>
          <p:cNvSpPr/>
          <p:nvPr/>
        </p:nvSpPr>
        <p:spPr>
          <a:xfrm>
            <a:off x="5118050" y="2076450"/>
            <a:ext cx="32155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Kutatótársaknak</a:t>
            </a:r>
            <a:endParaRPr lang="en-US" sz="1500" dirty="0"/>
          </a:p>
        </p:txBody>
      </p:sp>
      <p:sp>
        <p:nvSpPr>
          <p:cNvPr id="25" name="Text 5"/>
          <p:cNvSpPr/>
          <p:nvPr/>
        </p:nvSpPr>
        <p:spPr>
          <a:xfrm>
            <a:off x="5118050" y="2381250"/>
            <a:ext cx="267965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Köszönet Nur Banu Pilavcı és Prof. Dr. Mustafa Serdar Köksal számára.</a:t>
            </a:r>
            <a:endParaRPr lang="en-US" sz="1350" dirty="0"/>
          </a:p>
        </p:txBody>
      </p:sp>
      <p:sp>
        <p:nvSpPr>
          <p:cNvPr id="26" name="Text 6"/>
          <p:cNvSpPr/>
          <p:nvPr/>
        </p:nvSpPr>
        <p:spPr>
          <a:xfrm>
            <a:off x="9055001" y="2343150"/>
            <a:ext cx="243619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Hallgatóságnak</a:t>
            </a:r>
            <a:endParaRPr lang="en-US" sz="1500" dirty="0"/>
          </a:p>
        </p:txBody>
      </p:sp>
      <p:sp>
        <p:nvSpPr>
          <p:cNvPr id="27" name="Text 7"/>
          <p:cNvSpPr/>
          <p:nvPr/>
        </p:nvSpPr>
        <p:spPr>
          <a:xfrm>
            <a:off x="9055001" y="2647950"/>
            <a:ext cx="243619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Köszönet a figyelméért.</a:t>
            </a:r>
            <a:endParaRPr lang="en-US" sz="1350" dirty="0"/>
          </a:p>
        </p:txBody>
      </p:sp>
      <p:sp>
        <p:nvSpPr>
          <p:cNvPr id="28" name="Text 8"/>
          <p:cNvSpPr/>
          <p:nvPr/>
        </p:nvSpPr>
        <p:spPr>
          <a:xfrm>
            <a:off x="495300" y="3752850"/>
            <a:ext cx="112014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További információk</a:t>
            </a:r>
            <a:endParaRPr lang="en-US" sz="1800" dirty="0"/>
          </a:p>
        </p:txBody>
      </p:sp>
      <p:sp>
        <p:nvSpPr>
          <p:cNvPr id="29" name="Text 9"/>
          <p:cNvSpPr/>
          <p:nvPr/>
        </p:nvSpPr>
        <p:spPr>
          <a:xfrm>
            <a:off x="876300" y="4171950"/>
            <a:ext cx="13258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35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Aydın-Karaca, S., &amp; Kilinc, S. (2024).</a:t>
            </a: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Tehetségértékelő skála (TRSG) kidolgozása tanárok számára.</a:t>
            </a:r>
            <a:endParaRPr lang="en-US" sz="1350" dirty="0"/>
          </a:p>
        </p:txBody>
      </p:sp>
      <p:sp>
        <p:nvSpPr>
          <p:cNvPr id="30" name="Text 10"/>
          <p:cNvSpPr/>
          <p:nvPr/>
        </p:nvSpPr>
        <p:spPr>
          <a:xfrm>
            <a:off x="1104900" y="4514850"/>
            <a:ext cx="11049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Acta Educationis Generalis, 14(2), 100-116.</a:t>
            </a:r>
            <a:endParaRPr lang="en-US" sz="1350" dirty="0"/>
          </a:p>
        </p:txBody>
      </p:sp>
      <p:sp>
        <p:nvSpPr>
          <p:cNvPr id="31" name="Text 11"/>
          <p:cNvSpPr/>
          <p:nvPr/>
        </p:nvSpPr>
        <p:spPr>
          <a:xfrm>
            <a:off x="1171575" y="4857750"/>
            <a:ext cx="11049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DOI: 10.2478/atd-2024-0014</a:t>
            </a:r>
            <a:endParaRPr lang="en-US" sz="1350" dirty="0"/>
          </a:p>
        </p:txBody>
      </p:sp>
      <p:sp>
        <p:nvSpPr>
          <p:cNvPr id="32" name="Text 12"/>
          <p:cNvSpPr/>
          <p:nvPr/>
        </p:nvSpPr>
        <p:spPr>
          <a:xfrm>
            <a:off x="1123950" y="5200650"/>
            <a:ext cx="13258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Kulcsszavak: tehetséges gyermekek, jelölés, </a:t>
            </a:r>
            <a:r>
              <a:rPr lang="en-US" sz="1350" dirty="0" err="1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intelligencia</a:t>
            </a: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tanári értékelési skála, érvényesség, megbízhatóság.</a:t>
            </a:r>
            <a:endParaRPr lang="en-US" sz="1350" dirty="0"/>
          </a:p>
        </p:txBody>
      </p:sp>
      <p:sp>
        <p:nvSpPr>
          <p:cNvPr id="33" name="Text 13"/>
          <p:cNvSpPr/>
          <p:nvPr/>
        </p:nvSpPr>
        <p:spPr>
          <a:xfrm>
            <a:off x="304800" y="6553200"/>
            <a:ext cx="346614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Köszönetnyilvánítás és további információk</a:t>
            </a:r>
            <a:endParaRPr lang="en-US" sz="1050" dirty="0"/>
          </a:p>
        </p:txBody>
      </p:sp>
      <p:sp>
        <p:nvSpPr>
          <p:cNvPr id="34" name="Text 14"/>
          <p:cNvSpPr/>
          <p:nvPr/>
        </p:nvSpPr>
        <p:spPr>
          <a:xfrm>
            <a:off x="11502777" y="6553200"/>
            <a:ext cx="46130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18/18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667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323975"/>
            <a:ext cx="11582400" cy="1143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2695575"/>
            <a:ext cx="5676900" cy="1562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" y="2886075"/>
            <a:ext cx="476250" cy="4762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175" y="2990850"/>
            <a:ext cx="190500" cy="266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300" y="2695575"/>
            <a:ext cx="5676900" cy="1562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2886075"/>
            <a:ext cx="476250" cy="4762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43675" y="2990850"/>
            <a:ext cx="190500" cy="266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800" y="4486275"/>
            <a:ext cx="5676900" cy="1295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5300" y="4676775"/>
            <a:ext cx="476250" cy="4762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8175" y="4781550"/>
            <a:ext cx="190500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0300" y="4486275"/>
            <a:ext cx="5676900" cy="1295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00800" y="4676775"/>
            <a:ext cx="476250" cy="4762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43675" y="4781550"/>
            <a:ext cx="190500" cy="266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6438900"/>
            <a:ext cx="12192000" cy="41910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285750" y="142875"/>
            <a:ext cx="116205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kutatás áttekintése</a:t>
            </a:r>
            <a:endParaRPr lang="en-US" sz="2700" dirty="0"/>
          </a:p>
        </p:txBody>
      </p:sp>
      <p:sp>
        <p:nvSpPr>
          <p:cNvPr id="19" name="Text 1"/>
          <p:cNvSpPr/>
          <p:nvPr/>
        </p:nvSpPr>
        <p:spPr>
          <a:xfrm>
            <a:off x="533400" y="1552575"/>
            <a:ext cx="111252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tehetséges tanulók hatékony azonosítása kulcsfontosságú a számukra nyújtott megfelelő támogatás szempontjából, és a tanárok ebben kiemelt szerepet játszanak.</a:t>
            </a:r>
            <a:endParaRPr lang="en-US" sz="1500" dirty="0"/>
          </a:p>
        </p:txBody>
      </p:sp>
      <p:sp>
        <p:nvSpPr>
          <p:cNvPr id="20" name="Text 2"/>
          <p:cNvSpPr/>
          <p:nvPr/>
        </p:nvSpPr>
        <p:spPr>
          <a:xfrm>
            <a:off x="1123950" y="2886075"/>
            <a:ext cx="4551759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Probléma</a:t>
            </a:r>
            <a:endParaRPr lang="en-US" sz="1800" dirty="0"/>
          </a:p>
        </p:txBody>
      </p:sp>
      <p:sp>
        <p:nvSpPr>
          <p:cNvPr id="21" name="Text 3"/>
          <p:cNvSpPr/>
          <p:nvPr/>
        </p:nvSpPr>
        <p:spPr>
          <a:xfrm>
            <a:off x="1123950" y="3267075"/>
            <a:ext cx="546211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tehetséges tanulók hatékony jelölésének kihívásai.</a:t>
            </a:r>
            <a:endParaRPr lang="en-US" sz="1350" dirty="0"/>
          </a:p>
        </p:txBody>
      </p:sp>
      <p:sp>
        <p:nvSpPr>
          <p:cNvPr id="22" name="Text 4"/>
          <p:cNvSpPr/>
          <p:nvPr/>
        </p:nvSpPr>
        <p:spPr>
          <a:xfrm>
            <a:off x="7029450" y="2886075"/>
            <a:ext cx="46672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Cél</a:t>
            </a:r>
            <a:endParaRPr lang="en-US" sz="1800" dirty="0"/>
          </a:p>
        </p:txBody>
      </p:sp>
      <p:sp>
        <p:nvSpPr>
          <p:cNvPr id="23" name="Text 5"/>
          <p:cNvSpPr/>
          <p:nvPr/>
        </p:nvSpPr>
        <p:spPr>
          <a:xfrm>
            <a:off x="7029450" y="3267075"/>
            <a:ext cx="466725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Egy rövid, könnyen alkalmazható és pszichometriailag megalapozott tanári értékelési skála (TRSG) kidolgozása.</a:t>
            </a:r>
            <a:endParaRPr lang="en-US" sz="1350" dirty="0"/>
          </a:p>
        </p:txBody>
      </p:sp>
      <p:sp>
        <p:nvSpPr>
          <p:cNvPr id="24" name="Text 6"/>
          <p:cNvSpPr/>
          <p:nvPr/>
        </p:nvSpPr>
        <p:spPr>
          <a:xfrm>
            <a:off x="1123950" y="4676775"/>
            <a:ext cx="46672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Elméleti alap</a:t>
            </a:r>
            <a:endParaRPr lang="en-US" sz="1800" dirty="0"/>
          </a:p>
        </p:txBody>
      </p:sp>
      <p:sp>
        <p:nvSpPr>
          <p:cNvPr id="25" name="Text 7"/>
          <p:cNvSpPr/>
          <p:nvPr/>
        </p:nvSpPr>
        <p:spPr>
          <a:xfrm>
            <a:off x="1123950" y="5057775"/>
            <a:ext cx="466725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Sternberg sikeres intelligencia elmélete (analitikus, kreatív, gyakorlati).</a:t>
            </a:r>
            <a:endParaRPr lang="en-US" sz="1350" dirty="0"/>
          </a:p>
        </p:txBody>
      </p:sp>
      <p:sp>
        <p:nvSpPr>
          <p:cNvPr id="26" name="Text 8"/>
          <p:cNvSpPr/>
          <p:nvPr/>
        </p:nvSpPr>
        <p:spPr>
          <a:xfrm>
            <a:off x="7029450" y="4676775"/>
            <a:ext cx="46672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Eredmény</a:t>
            </a:r>
            <a:endParaRPr lang="en-US" sz="1800" dirty="0"/>
          </a:p>
        </p:txBody>
      </p:sp>
      <p:sp>
        <p:nvSpPr>
          <p:cNvPr id="27" name="Text 9"/>
          <p:cNvSpPr/>
          <p:nvPr/>
        </p:nvSpPr>
        <p:spPr>
          <a:xfrm>
            <a:off x="7029450" y="5057775"/>
            <a:ext cx="466725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TRSG egy 17 tételes, háromdimenziós, érvényes és megbízható eszköz.</a:t>
            </a:r>
            <a:endParaRPr lang="en-US" sz="1350" dirty="0"/>
          </a:p>
        </p:txBody>
      </p:sp>
      <p:sp>
        <p:nvSpPr>
          <p:cNvPr id="28" name="Text 10"/>
          <p:cNvSpPr/>
          <p:nvPr/>
        </p:nvSpPr>
        <p:spPr>
          <a:xfrm>
            <a:off x="304800" y="6553200"/>
            <a:ext cx="170896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kutatás áttekintése</a:t>
            </a:r>
            <a:endParaRPr lang="en-US" sz="1050" dirty="0"/>
          </a:p>
        </p:txBody>
      </p:sp>
      <p:sp>
        <p:nvSpPr>
          <p:cNvPr id="29" name="Text 11"/>
          <p:cNvSpPr/>
          <p:nvPr/>
        </p:nvSpPr>
        <p:spPr>
          <a:xfrm>
            <a:off x="11587609" y="6553200"/>
            <a:ext cx="35950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2/18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0675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667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971550"/>
            <a:ext cx="11582400" cy="952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1162050"/>
            <a:ext cx="494854" cy="571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352" y="1295400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" y="2190750"/>
            <a:ext cx="228600" cy="228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0" y="2609850"/>
            <a:ext cx="5676900" cy="1143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2800350"/>
            <a:ext cx="219075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0" y="3905250"/>
            <a:ext cx="5676900" cy="1143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4095750"/>
            <a:ext cx="190500" cy="266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0" y="5200650"/>
            <a:ext cx="5676900" cy="1143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5391150"/>
            <a:ext cx="190500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10300" y="2190750"/>
            <a:ext cx="228600" cy="2286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10300" y="2609850"/>
            <a:ext cx="5676900" cy="1143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62700" y="2800350"/>
            <a:ext cx="238125" cy="266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6648450"/>
            <a:ext cx="12192000" cy="41910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-876300" y="142875"/>
            <a:ext cx="13944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tanárok szerepe a tehetségazonosításban</a:t>
            </a:r>
            <a:endParaRPr lang="en-US" sz="2700" dirty="0"/>
          </a:p>
        </p:txBody>
      </p:sp>
      <p:sp>
        <p:nvSpPr>
          <p:cNvPr id="19" name="Text 1"/>
          <p:cNvSpPr/>
          <p:nvPr/>
        </p:nvSpPr>
        <p:spPr>
          <a:xfrm>
            <a:off x="1142554" y="1181100"/>
            <a:ext cx="10554146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tanárok kulcsszereplői a tehetséges tanulók jelölésének. Nemcsak a tananyag továbbítói, hanem megfigyelők és értékelők is.</a:t>
            </a:r>
            <a:endParaRPr lang="en-US" sz="1500" dirty="0"/>
          </a:p>
        </p:txBody>
      </p:sp>
      <p:sp>
        <p:nvSpPr>
          <p:cNvPr id="20" name="Text 2"/>
          <p:cNvSpPr/>
          <p:nvPr/>
        </p:nvSpPr>
        <p:spPr>
          <a:xfrm>
            <a:off x="609600" y="2152650"/>
            <a:ext cx="56769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Előnyök</a:t>
            </a:r>
            <a:endParaRPr lang="en-US" sz="1800" dirty="0"/>
          </a:p>
        </p:txBody>
      </p:sp>
      <p:sp>
        <p:nvSpPr>
          <p:cNvPr id="21" name="Text 3"/>
          <p:cNvSpPr/>
          <p:nvPr/>
        </p:nvSpPr>
        <p:spPr>
          <a:xfrm>
            <a:off x="790575" y="2762250"/>
            <a:ext cx="503872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Folyamatos megfigyelés</a:t>
            </a:r>
            <a:endParaRPr lang="en-US" sz="1500" dirty="0"/>
          </a:p>
        </p:txBody>
      </p:sp>
      <p:sp>
        <p:nvSpPr>
          <p:cNvPr id="22" name="Text 4"/>
          <p:cNvSpPr/>
          <p:nvPr/>
        </p:nvSpPr>
        <p:spPr>
          <a:xfrm>
            <a:off x="790575" y="3067050"/>
            <a:ext cx="5038725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Lehetőség van az osztályteremben való rendszeres megfigyelésre.</a:t>
            </a:r>
            <a:endParaRPr lang="en-US" sz="1350" dirty="0"/>
          </a:p>
        </p:txBody>
      </p:sp>
      <p:sp>
        <p:nvSpPr>
          <p:cNvPr id="23" name="Text 5"/>
          <p:cNvSpPr/>
          <p:nvPr/>
        </p:nvSpPr>
        <p:spPr>
          <a:xfrm>
            <a:off x="762000" y="4057650"/>
            <a:ext cx="5067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Holisztikus kép</a:t>
            </a:r>
            <a:endParaRPr lang="en-US" sz="1500" dirty="0"/>
          </a:p>
        </p:txBody>
      </p:sp>
      <p:sp>
        <p:nvSpPr>
          <p:cNvPr id="24" name="Text 6"/>
          <p:cNvSpPr/>
          <p:nvPr/>
        </p:nvSpPr>
        <p:spPr>
          <a:xfrm>
            <a:off x="762000" y="4362450"/>
            <a:ext cx="50673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Tömör képet adnak a tanulóról, nemcsak az iskolai teljesítményről.</a:t>
            </a:r>
            <a:endParaRPr lang="en-US" sz="1350" dirty="0"/>
          </a:p>
        </p:txBody>
      </p:sp>
      <p:sp>
        <p:nvSpPr>
          <p:cNvPr id="25" name="Text 7"/>
          <p:cNvSpPr/>
          <p:nvPr/>
        </p:nvSpPr>
        <p:spPr>
          <a:xfrm>
            <a:off x="762000" y="5353050"/>
            <a:ext cx="5067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Döntéshozók alapozása</a:t>
            </a:r>
            <a:endParaRPr lang="en-US" sz="1500" dirty="0"/>
          </a:p>
        </p:txBody>
      </p:sp>
      <p:sp>
        <p:nvSpPr>
          <p:cNvPr id="26" name="Text 8"/>
          <p:cNvSpPr/>
          <p:nvPr/>
        </p:nvSpPr>
        <p:spPr>
          <a:xfrm>
            <a:off x="762000" y="5657850"/>
            <a:ext cx="50673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Információikkal alapot szolgáltatnak a döntéshozók számára.</a:t>
            </a:r>
            <a:endParaRPr lang="en-US" sz="1350" dirty="0"/>
          </a:p>
        </p:txBody>
      </p:sp>
      <p:sp>
        <p:nvSpPr>
          <p:cNvPr id="27" name="Text 9"/>
          <p:cNvSpPr/>
          <p:nvPr/>
        </p:nvSpPr>
        <p:spPr>
          <a:xfrm>
            <a:off x="6515100" y="2152650"/>
            <a:ext cx="56769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854D0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Kihívások</a:t>
            </a:r>
            <a:endParaRPr lang="en-US" sz="1800" dirty="0"/>
          </a:p>
        </p:txBody>
      </p:sp>
      <p:sp>
        <p:nvSpPr>
          <p:cNvPr id="28" name="Text 10"/>
          <p:cNvSpPr/>
          <p:nvPr/>
        </p:nvSpPr>
        <p:spPr>
          <a:xfrm>
            <a:off x="6715125" y="2762250"/>
            <a:ext cx="60236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Szisztematikus eszköz hiánya</a:t>
            </a:r>
            <a:endParaRPr lang="en-US" sz="1500" dirty="0"/>
          </a:p>
        </p:txBody>
      </p:sp>
      <p:sp>
        <p:nvSpPr>
          <p:cNvPr id="29" name="Text 11"/>
          <p:cNvSpPr/>
          <p:nvPr/>
        </p:nvSpPr>
        <p:spPr>
          <a:xfrm>
            <a:off x="6715125" y="3067050"/>
            <a:ext cx="5019675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Szubjektív lehet a jelölés, ha nincs rendelkezésre álló szisztematikus értékelőeszköz.</a:t>
            </a:r>
            <a:endParaRPr lang="en-US" sz="1350" dirty="0"/>
          </a:p>
        </p:txBody>
      </p:sp>
      <p:sp>
        <p:nvSpPr>
          <p:cNvPr id="30" name="Text 12"/>
          <p:cNvSpPr/>
          <p:nvPr/>
        </p:nvSpPr>
        <p:spPr>
          <a:xfrm>
            <a:off x="304800" y="6762750"/>
            <a:ext cx="35102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tanárok szerepe a tehetségazonosításban</a:t>
            </a:r>
            <a:endParaRPr lang="en-US" sz="1050" dirty="0"/>
          </a:p>
        </p:txBody>
      </p:sp>
      <p:sp>
        <p:nvSpPr>
          <p:cNvPr id="31" name="Text 13"/>
          <p:cNvSpPr/>
          <p:nvPr/>
        </p:nvSpPr>
        <p:spPr>
          <a:xfrm>
            <a:off x="11587609" y="6762750"/>
            <a:ext cx="35950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3/18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667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971550"/>
            <a:ext cx="11582400" cy="6477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1847850"/>
            <a:ext cx="3708350" cy="265747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7901" y="2038350"/>
            <a:ext cx="762000" cy="762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7451" y="2228850"/>
            <a:ext cx="342900" cy="381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2405" y="3390900"/>
            <a:ext cx="171450" cy="1714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2405" y="3733800"/>
            <a:ext cx="171450" cy="1714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2405" y="4076700"/>
            <a:ext cx="171450" cy="1714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41750" y="1847850"/>
            <a:ext cx="3708350" cy="265747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4851" y="2038350"/>
            <a:ext cx="762000" cy="762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67264" y="2228850"/>
            <a:ext cx="257175" cy="3810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8398" y="3390900"/>
            <a:ext cx="171450" cy="1714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8398" y="3733800"/>
            <a:ext cx="171450" cy="1714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8398" y="4076700"/>
            <a:ext cx="171450" cy="1714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78701" y="1847850"/>
            <a:ext cx="3708499" cy="2657475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51950" y="2038350"/>
            <a:ext cx="762000" cy="7620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18638" y="2228850"/>
            <a:ext cx="428625" cy="3810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5362" y="3390900"/>
            <a:ext cx="171450" cy="1714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5362" y="3733800"/>
            <a:ext cx="171450" cy="17145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5362" y="4076700"/>
            <a:ext cx="171450" cy="17145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4800" y="4733925"/>
            <a:ext cx="11582400" cy="12573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5300" y="5172075"/>
            <a:ext cx="342900" cy="3810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6438900"/>
            <a:ext cx="12192000" cy="419100"/>
          </a:xfrm>
          <a:prstGeom prst="rect">
            <a:avLst/>
          </a:prstGeom>
        </p:spPr>
      </p:pic>
      <p:sp>
        <p:nvSpPr>
          <p:cNvPr id="26" name="Text 0"/>
          <p:cNvSpPr/>
          <p:nvPr/>
        </p:nvSpPr>
        <p:spPr>
          <a:xfrm>
            <a:off x="-876300" y="142875"/>
            <a:ext cx="13944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Elméleti keret - Sternberg sikeres intelligenciája</a:t>
            </a:r>
            <a:endParaRPr lang="en-US" sz="2700" dirty="0"/>
          </a:p>
        </p:txBody>
      </p:sp>
      <p:sp>
        <p:nvSpPr>
          <p:cNvPr id="27" name="Text 1"/>
          <p:cNvSpPr/>
          <p:nvPr/>
        </p:nvSpPr>
        <p:spPr>
          <a:xfrm>
            <a:off x="-624840" y="1162050"/>
            <a:ext cx="134416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Sikeres intelligencia = </a:t>
            </a:r>
            <a:r>
              <a:rPr lang="en-US" sz="15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Az életben való sikeres működés képessége.</a:t>
            </a:r>
            <a:endParaRPr lang="en-US" sz="1500" dirty="0"/>
          </a:p>
        </p:txBody>
      </p:sp>
      <p:sp>
        <p:nvSpPr>
          <p:cNvPr id="28" name="Text 2"/>
          <p:cNvSpPr/>
          <p:nvPr/>
        </p:nvSpPr>
        <p:spPr>
          <a:xfrm>
            <a:off x="1385411" y="2943225"/>
            <a:ext cx="1546979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Analitikus</a:t>
            </a:r>
            <a:endParaRPr lang="en-US" sz="1800" dirty="0"/>
          </a:p>
        </p:txBody>
      </p:sp>
      <p:sp>
        <p:nvSpPr>
          <p:cNvPr id="29" name="Text 3"/>
          <p:cNvSpPr/>
          <p:nvPr/>
        </p:nvSpPr>
        <p:spPr>
          <a:xfrm>
            <a:off x="1199555" y="3362325"/>
            <a:ext cx="222364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Elemzés</a:t>
            </a:r>
            <a:endParaRPr lang="en-US" sz="1350" dirty="0"/>
          </a:p>
        </p:txBody>
      </p:sp>
      <p:sp>
        <p:nvSpPr>
          <p:cNvPr id="30" name="Text 4"/>
          <p:cNvSpPr/>
          <p:nvPr/>
        </p:nvSpPr>
        <p:spPr>
          <a:xfrm>
            <a:off x="1199555" y="3705225"/>
            <a:ext cx="222364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Értékelés</a:t>
            </a:r>
            <a:endParaRPr lang="en-US" sz="1350" dirty="0"/>
          </a:p>
        </p:txBody>
      </p:sp>
      <p:sp>
        <p:nvSpPr>
          <p:cNvPr id="31" name="Text 5"/>
          <p:cNvSpPr/>
          <p:nvPr/>
        </p:nvSpPr>
        <p:spPr>
          <a:xfrm>
            <a:off x="1199555" y="4048125"/>
            <a:ext cx="266836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Logikus gondolkodás</a:t>
            </a:r>
            <a:endParaRPr lang="en-US" sz="1350" dirty="0"/>
          </a:p>
        </p:txBody>
      </p:sp>
      <p:sp>
        <p:nvSpPr>
          <p:cNvPr id="32" name="Text 6"/>
          <p:cNvSpPr/>
          <p:nvPr/>
        </p:nvSpPr>
        <p:spPr>
          <a:xfrm>
            <a:off x="5534352" y="2943225"/>
            <a:ext cx="1122998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Kreatív</a:t>
            </a:r>
            <a:endParaRPr lang="en-US" sz="1800" dirty="0"/>
          </a:p>
        </p:txBody>
      </p:sp>
      <p:sp>
        <p:nvSpPr>
          <p:cNvPr id="33" name="Text 7"/>
          <p:cNvSpPr/>
          <p:nvPr/>
        </p:nvSpPr>
        <p:spPr>
          <a:xfrm>
            <a:off x="5575548" y="3362325"/>
            <a:ext cx="161466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Alkotás</a:t>
            </a:r>
            <a:endParaRPr lang="en-US" sz="1350" dirty="0"/>
          </a:p>
        </p:txBody>
      </p:sp>
      <p:sp>
        <p:nvSpPr>
          <p:cNvPr id="34" name="Text 8"/>
          <p:cNvSpPr/>
          <p:nvPr/>
        </p:nvSpPr>
        <p:spPr>
          <a:xfrm>
            <a:off x="5575548" y="3705225"/>
            <a:ext cx="161466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Felfedezés</a:t>
            </a:r>
            <a:endParaRPr lang="en-US" sz="1350" dirty="0"/>
          </a:p>
        </p:txBody>
      </p:sp>
      <p:sp>
        <p:nvSpPr>
          <p:cNvPr id="35" name="Text 9"/>
          <p:cNvSpPr/>
          <p:nvPr/>
        </p:nvSpPr>
        <p:spPr>
          <a:xfrm>
            <a:off x="5575548" y="4048125"/>
            <a:ext cx="161466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Képzelet</a:t>
            </a:r>
            <a:endParaRPr lang="en-US" sz="1350" dirty="0"/>
          </a:p>
        </p:txBody>
      </p:sp>
      <p:sp>
        <p:nvSpPr>
          <p:cNvPr id="36" name="Text 10"/>
          <p:cNvSpPr/>
          <p:nvPr/>
        </p:nvSpPr>
        <p:spPr>
          <a:xfrm>
            <a:off x="9236779" y="2943225"/>
            <a:ext cx="1592342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Gyakorlati</a:t>
            </a:r>
            <a:endParaRPr lang="en-US" sz="1800" dirty="0"/>
          </a:p>
        </p:txBody>
      </p:sp>
      <p:sp>
        <p:nvSpPr>
          <p:cNvPr id="37" name="Text 11"/>
          <p:cNvSpPr/>
          <p:nvPr/>
        </p:nvSpPr>
        <p:spPr>
          <a:xfrm>
            <a:off x="9142512" y="3362325"/>
            <a:ext cx="250281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Alkalmazás</a:t>
            </a:r>
            <a:endParaRPr lang="en-US" sz="1350" dirty="0"/>
          </a:p>
        </p:txBody>
      </p:sp>
      <p:sp>
        <p:nvSpPr>
          <p:cNvPr id="38" name="Text 12"/>
          <p:cNvSpPr/>
          <p:nvPr/>
        </p:nvSpPr>
        <p:spPr>
          <a:xfrm>
            <a:off x="9142512" y="3705225"/>
            <a:ext cx="250281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Megvalósítás</a:t>
            </a:r>
            <a:endParaRPr lang="en-US" sz="1350" dirty="0"/>
          </a:p>
        </p:txBody>
      </p:sp>
      <p:sp>
        <p:nvSpPr>
          <p:cNvPr id="39" name="Text 13"/>
          <p:cNvSpPr/>
          <p:nvPr/>
        </p:nvSpPr>
        <p:spPr>
          <a:xfrm>
            <a:off x="9142512" y="4048125"/>
            <a:ext cx="250281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Helyzetek kezelése</a:t>
            </a:r>
            <a:endParaRPr lang="en-US" sz="1350" dirty="0"/>
          </a:p>
        </p:txBody>
      </p:sp>
      <p:sp>
        <p:nvSpPr>
          <p:cNvPr id="40" name="Text 14"/>
          <p:cNvSpPr/>
          <p:nvPr/>
        </p:nvSpPr>
        <p:spPr>
          <a:xfrm>
            <a:off x="990600" y="4924425"/>
            <a:ext cx="107061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Kiterjesztve a G-faktorral</a:t>
            </a:r>
            <a:endParaRPr lang="en-US" sz="1800" dirty="0"/>
          </a:p>
        </p:txBody>
      </p:sp>
      <p:sp>
        <p:nvSpPr>
          <p:cNvPr id="41" name="Text 15"/>
          <p:cNvSpPr/>
          <p:nvPr/>
        </p:nvSpPr>
        <p:spPr>
          <a:xfrm>
            <a:off x="990600" y="5267325"/>
            <a:ext cx="107061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Az általános intelligencia (G-faktor) minden esetben hozzájárul a sikeres intelligenciához, függetlenül attól, hogy melyik dimenzió dominál.</a:t>
            </a:r>
            <a:endParaRPr lang="en-US" sz="1500" dirty="0"/>
          </a:p>
        </p:txBody>
      </p:sp>
      <p:sp>
        <p:nvSpPr>
          <p:cNvPr id="42" name="Text 16"/>
          <p:cNvSpPr/>
          <p:nvPr/>
        </p:nvSpPr>
        <p:spPr>
          <a:xfrm>
            <a:off x="304800" y="6553200"/>
            <a:ext cx="383494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Elméleti keret - Sternberg sikeres intelligenciája</a:t>
            </a:r>
            <a:endParaRPr lang="en-US" sz="1050" dirty="0"/>
          </a:p>
        </p:txBody>
      </p:sp>
      <p:sp>
        <p:nvSpPr>
          <p:cNvPr id="43" name="Text 17"/>
          <p:cNvSpPr/>
          <p:nvPr/>
        </p:nvSpPr>
        <p:spPr>
          <a:xfrm>
            <a:off x="11587609" y="6553200"/>
            <a:ext cx="35950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4/18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667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1571625"/>
            <a:ext cx="2743200" cy="3429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700" y="1876425"/>
            <a:ext cx="293489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5050" y="2486025"/>
            <a:ext cx="571500" cy="571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6500" y="2657475"/>
            <a:ext cx="228600" cy="228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1000" y="3124200"/>
            <a:ext cx="30480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4400" y="1971675"/>
            <a:ext cx="2743200" cy="2628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14900" y="2276475"/>
            <a:ext cx="294382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10250" y="2886075"/>
            <a:ext cx="571500" cy="571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53125" y="3057525"/>
            <a:ext cx="285750" cy="2286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6200" y="3124200"/>
            <a:ext cx="304800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29600" y="1819275"/>
            <a:ext cx="2743200" cy="2933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20100" y="2276475"/>
            <a:ext cx="164455" cy="381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15450" y="3038475"/>
            <a:ext cx="571500" cy="5715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86900" y="3209925"/>
            <a:ext cx="228600" cy="2286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83556" y="5457825"/>
            <a:ext cx="8624739" cy="5715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35956" y="5648325"/>
            <a:ext cx="142875" cy="1905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6438900"/>
            <a:ext cx="12192000" cy="41910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-876300" y="142875"/>
            <a:ext cx="13944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skála fejlesztésének módszertana</a:t>
            </a:r>
            <a:endParaRPr lang="en-US" sz="2700" dirty="0"/>
          </a:p>
        </p:txBody>
      </p:sp>
      <p:sp>
        <p:nvSpPr>
          <p:cNvPr id="22" name="Text 1"/>
          <p:cNvSpPr/>
          <p:nvPr/>
        </p:nvSpPr>
        <p:spPr>
          <a:xfrm>
            <a:off x="-853440" y="971550"/>
            <a:ext cx="138988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TRSG kidolgozásának szisztematikus lépései a szakirodalmi áttekintéstől a statisztikai elemzésig</a:t>
            </a:r>
            <a:endParaRPr lang="en-US" sz="1500" dirty="0"/>
          </a:p>
        </p:txBody>
      </p:sp>
      <p:sp>
        <p:nvSpPr>
          <p:cNvPr id="23" name="Text 2"/>
          <p:cNvSpPr/>
          <p:nvPr/>
        </p:nvSpPr>
        <p:spPr>
          <a:xfrm>
            <a:off x="1492746" y="1876425"/>
            <a:ext cx="352187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44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</a:t>
            </a:r>
            <a:endParaRPr lang="en-US" sz="1440" dirty="0"/>
          </a:p>
        </p:txBody>
      </p:sp>
      <p:sp>
        <p:nvSpPr>
          <p:cNvPr id="24" name="Text 3"/>
          <p:cNvSpPr/>
          <p:nvPr/>
        </p:nvSpPr>
        <p:spPr>
          <a:xfrm>
            <a:off x="1817489" y="1762125"/>
            <a:ext cx="1954411" cy="609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Tételek kidolgozása</a:t>
            </a:r>
            <a:endParaRPr lang="en-US" sz="1800" dirty="0"/>
          </a:p>
        </p:txBody>
      </p:sp>
      <p:sp>
        <p:nvSpPr>
          <p:cNvPr id="25" name="Text 4"/>
          <p:cNvSpPr/>
          <p:nvPr/>
        </p:nvSpPr>
        <p:spPr>
          <a:xfrm>
            <a:off x="1447800" y="3209925"/>
            <a:ext cx="23241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Szakirodalom áttekintése</a:t>
            </a:r>
            <a:endParaRPr lang="en-US" sz="1350" dirty="0"/>
          </a:p>
        </p:txBody>
      </p:sp>
      <p:sp>
        <p:nvSpPr>
          <p:cNvPr id="26" name="Text 5"/>
          <p:cNvSpPr/>
          <p:nvPr/>
        </p:nvSpPr>
        <p:spPr>
          <a:xfrm>
            <a:off x="1447800" y="3743325"/>
            <a:ext cx="23241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Tanári vélemények (n=34)</a:t>
            </a:r>
            <a:endParaRPr lang="en-US" sz="1350" dirty="0"/>
          </a:p>
        </p:txBody>
      </p:sp>
      <p:sp>
        <p:nvSpPr>
          <p:cNvPr id="27" name="Text 6"/>
          <p:cNvSpPr/>
          <p:nvPr/>
        </p:nvSpPr>
        <p:spPr>
          <a:xfrm>
            <a:off x="1447800" y="4276725"/>
            <a:ext cx="23241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30 tételes kezdeti változat</a:t>
            </a:r>
            <a:endParaRPr lang="en-US" sz="1350" dirty="0"/>
          </a:p>
        </p:txBody>
      </p:sp>
      <p:sp>
        <p:nvSpPr>
          <p:cNvPr id="28" name="Text 7"/>
          <p:cNvSpPr/>
          <p:nvPr/>
        </p:nvSpPr>
        <p:spPr>
          <a:xfrm>
            <a:off x="4998393" y="2276475"/>
            <a:ext cx="353258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44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</a:t>
            </a:r>
            <a:endParaRPr lang="en-US" sz="1440" dirty="0"/>
          </a:p>
        </p:txBody>
      </p:sp>
      <p:sp>
        <p:nvSpPr>
          <p:cNvPr id="29" name="Text 8"/>
          <p:cNvSpPr/>
          <p:nvPr/>
        </p:nvSpPr>
        <p:spPr>
          <a:xfrm>
            <a:off x="5323582" y="2162175"/>
            <a:ext cx="1953518" cy="609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Eszköz alkalmazása</a:t>
            </a:r>
            <a:endParaRPr lang="en-US" sz="1800" dirty="0"/>
          </a:p>
        </p:txBody>
      </p:sp>
      <p:sp>
        <p:nvSpPr>
          <p:cNvPr id="30" name="Text 9"/>
          <p:cNvSpPr/>
          <p:nvPr/>
        </p:nvSpPr>
        <p:spPr>
          <a:xfrm>
            <a:off x="4953000" y="3609975"/>
            <a:ext cx="23241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Online felmérés tanárokkal</a:t>
            </a:r>
            <a:endParaRPr lang="en-US" sz="1350" dirty="0"/>
          </a:p>
        </p:txBody>
      </p:sp>
      <p:sp>
        <p:nvSpPr>
          <p:cNvPr id="31" name="Text 10"/>
          <p:cNvSpPr/>
          <p:nvPr/>
        </p:nvSpPr>
        <p:spPr>
          <a:xfrm>
            <a:off x="4953000" y="4143375"/>
            <a:ext cx="23241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(n=169)</a:t>
            </a:r>
            <a:endParaRPr lang="en-US" sz="1350" dirty="0"/>
          </a:p>
        </p:txBody>
      </p:sp>
      <p:sp>
        <p:nvSpPr>
          <p:cNvPr id="32" name="Text 11"/>
          <p:cNvSpPr/>
          <p:nvPr/>
        </p:nvSpPr>
        <p:spPr>
          <a:xfrm>
            <a:off x="8438704" y="2276475"/>
            <a:ext cx="197346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44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</a:t>
            </a:r>
            <a:endParaRPr lang="en-US" sz="1440" dirty="0"/>
          </a:p>
        </p:txBody>
      </p:sp>
      <p:sp>
        <p:nvSpPr>
          <p:cNvPr id="33" name="Text 12"/>
          <p:cNvSpPr/>
          <p:nvPr/>
        </p:nvSpPr>
        <p:spPr>
          <a:xfrm>
            <a:off x="8698855" y="2009775"/>
            <a:ext cx="2083445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Érvényesség-megbízhatóság elemzés</a:t>
            </a:r>
            <a:endParaRPr lang="en-US" sz="1800" dirty="0"/>
          </a:p>
        </p:txBody>
      </p:sp>
      <p:sp>
        <p:nvSpPr>
          <p:cNvPr id="34" name="Text 13"/>
          <p:cNvSpPr/>
          <p:nvPr/>
        </p:nvSpPr>
        <p:spPr>
          <a:xfrm>
            <a:off x="8458200" y="3762375"/>
            <a:ext cx="27889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Statisztikai tesztek</a:t>
            </a:r>
            <a:endParaRPr lang="en-US" sz="1350" dirty="0"/>
          </a:p>
        </p:txBody>
      </p:sp>
      <p:sp>
        <p:nvSpPr>
          <p:cNvPr id="35" name="Text 14"/>
          <p:cNvSpPr/>
          <p:nvPr/>
        </p:nvSpPr>
        <p:spPr>
          <a:xfrm>
            <a:off x="8458200" y="4029075"/>
            <a:ext cx="27889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faktorelemzés</a:t>
            </a:r>
            <a:endParaRPr lang="en-US" sz="1350" dirty="0"/>
          </a:p>
        </p:txBody>
      </p:sp>
      <p:sp>
        <p:nvSpPr>
          <p:cNvPr id="36" name="Text 15"/>
          <p:cNvSpPr/>
          <p:nvPr/>
        </p:nvSpPr>
        <p:spPr>
          <a:xfrm>
            <a:off x="8458200" y="4295775"/>
            <a:ext cx="27889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Cronbach-alfa</a:t>
            </a:r>
            <a:endParaRPr lang="en-US" sz="1350" dirty="0"/>
          </a:p>
        </p:txBody>
      </p:sp>
      <p:sp>
        <p:nvSpPr>
          <p:cNvPr id="37" name="Text 16"/>
          <p:cNvSpPr/>
          <p:nvPr/>
        </p:nvSpPr>
        <p:spPr>
          <a:xfrm>
            <a:off x="2155031" y="5610225"/>
            <a:ext cx="998392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 skála fejlesztése szisztematikus és tudományos folyamat volt, nem csak ötletelés.</a:t>
            </a:r>
            <a:endParaRPr lang="en-US" sz="1500" dirty="0"/>
          </a:p>
        </p:txBody>
      </p:sp>
      <p:sp>
        <p:nvSpPr>
          <p:cNvPr id="38" name="Text 17"/>
          <p:cNvSpPr/>
          <p:nvPr/>
        </p:nvSpPr>
        <p:spPr>
          <a:xfrm>
            <a:off x="304800" y="6553200"/>
            <a:ext cx="286821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skála fejlesztésének módszertana</a:t>
            </a:r>
            <a:endParaRPr lang="en-US" sz="1050" dirty="0"/>
          </a:p>
        </p:txBody>
      </p:sp>
      <p:sp>
        <p:nvSpPr>
          <p:cNvPr id="39" name="Text 18"/>
          <p:cNvSpPr/>
          <p:nvPr/>
        </p:nvSpPr>
        <p:spPr>
          <a:xfrm>
            <a:off x="11587609" y="6553200"/>
            <a:ext cx="35950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5/18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667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971550"/>
            <a:ext cx="11582400" cy="19621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1162050"/>
            <a:ext cx="228600" cy="304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2000250"/>
            <a:ext cx="285750" cy="2857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5506" y="2000250"/>
            <a:ext cx="285750" cy="2857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4713" y="2000250"/>
            <a:ext cx="285750" cy="2857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83919" y="2000250"/>
            <a:ext cx="285750" cy="2857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53125" y="2000250"/>
            <a:ext cx="285750" cy="2857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22331" y="2000250"/>
            <a:ext cx="285750" cy="2857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91538" y="2000250"/>
            <a:ext cx="285750" cy="2857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60744" y="2000250"/>
            <a:ext cx="285750" cy="2857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029950" y="2000250"/>
            <a:ext cx="285750" cy="2857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4800" y="3162300"/>
            <a:ext cx="3733800" cy="2057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5300" y="3352800"/>
            <a:ext cx="142875" cy="266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5300" y="4343400"/>
            <a:ext cx="3352800" cy="685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9600" y="4486275"/>
            <a:ext cx="142875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7700" y="4714875"/>
            <a:ext cx="142875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229100" y="3162300"/>
            <a:ext cx="3733800" cy="2057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419600" y="3352800"/>
            <a:ext cx="142875" cy="2667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419600" y="4076700"/>
            <a:ext cx="3352800" cy="6858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33900" y="4219575"/>
            <a:ext cx="142875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572000" y="4448175"/>
            <a:ext cx="142875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153400" y="3162300"/>
            <a:ext cx="3733800" cy="2057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343900" y="3352800"/>
            <a:ext cx="238125" cy="2667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343900" y="4343400"/>
            <a:ext cx="3352800" cy="6858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458200" y="4486275"/>
            <a:ext cx="142875" cy="1524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672042" y="4714875"/>
            <a:ext cx="142875" cy="1524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0" y="6438900"/>
            <a:ext cx="12192000" cy="419100"/>
          </a:xfrm>
          <a:prstGeom prst="rect">
            <a:avLst/>
          </a:prstGeom>
        </p:spPr>
      </p:pic>
      <p:sp>
        <p:nvSpPr>
          <p:cNvPr id="31" name="Text 0"/>
          <p:cNvSpPr/>
          <p:nvPr/>
        </p:nvSpPr>
        <p:spPr>
          <a:xfrm>
            <a:off x="-876300" y="142875"/>
            <a:ext cx="13944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TRSG skála szerkezete és példák</a:t>
            </a:r>
            <a:endParaRPr lang="en-US" sz="2700" dirty="0"/>
          </a:p>
        </p:txBody>
      </p:sp>
      <p:sp>
        <p:nvSpPr>
          <p:cNvPr id="32" name="Text 1"/>
          <p:cNvSpPr/>
          <p:nvPr/>
        </p:nvSpPr>
        <p:spPr>
          <a:xfrm>
            <a:off x="838200" y="1162050"/>
            <a:ext cx="3562945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9-fokozatú Likert-skála</a:t>
            </a:r>
            <a:endParaRPr lang="en-US" sz="1800" dirty="0"/>
          </a:p>
        </p:txBody>
      </p:sp>
      <p:sp>
        <p:nvSpPr>
          <p:cNvPr id="33" name="Text 2"/>
          <p:cNvSpPr/>
          <p:nvPr/>
        </p:nvSpPr>
        <p:spPr>
          <a:xfrm>
            <a:off x="495300" y="1581150"/>
            <a:ext cx="134416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Értékelés: 1=Teljesen nem értek egyet → 9=Teljesen egyetértek</a:t>
            </a:r>
            <a:endParaRPr lang="en-US" sz="1350" dirty="0"/>
          </a:p>
        </p:txBody>
      </p:sp>
      <p:sp>
        <p:nvSpPr>
          <p:cNvPr id="34" name="Text 3"/>
          <p:cNvSpPr/>
          <p:nvPr/>
        </p:nvSpPr>
        <p:spPr>
          <a:xfrm>
            <a:off x="966043" y="2000250"/>
            <a:ext cx="342900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</a:t>
            </a:r>
            <a:endParaRPr lang="en-US" sz="1200" dirty="0"/>
          </a:p>
        </p:txBody>
      </p:sp>
      <p:sp>
        <p:nvSpPr>
          <p:cNvPr id="35" name="Text 4"/>
          <p:cNvSpPr/>
          <p:nvPr/>
        </p:nvSpPr>
        <p:spPr>
          <a:xfrm>
            <a:off x="2235250" y="2000250"/>
            <a:ext cx="342900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</a:t>
            </a:r>
            <a:endParaRPr lang="en-US" sz="1200" dirty="0"/>
          </a:p>
        </p:txBody>
      </p:sp>
      <p:sp>
        <p:nvSpPr>
          <p:cNvPr id="36" name="Text 5"/>
          <p:cNvSpPr/>
          <p:nvPr/>
        </p:nvSpPr>
        <p:spPr>
          <a:xfrm>
            <a:off x="3504456" y="2000250"/>
            <a:ext cx="342900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</a:t>
            </a:r>
            <a:endParaRPr lang="en-US" sz="1200" dirty="0"/>
          </a:p>
        </p:txBody>
      </p:sp>
      <p:sp>
        <p:nvSpPr>
          <p:cNvPr id="37" name="Text 6"/>
          <p:cNvSpPr/>
          <p:nvPr/>
        </p:nvSpPr>
        <p:spPr>
          <a:xfrm>
            <a:off x="4773662" y="2000250"/>
            <a:ext cx="342900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</a:t>
            </a:r>
            <a:endParaRPr lang="en-US" sz="1200" dirty="0"/>
          </a:p>
        </p:txBody>
      </p:sp>
      <p:sp>
        <p:nvSpPr>
          <p:cNvPr id="38" name="Text 7"/>
          <p:cNvSpPr/>
          <p:nvPr/>
        </p:nvSpPr>
        <p:spPr>
          <a:xfrm>
            <a:off x="6042868" y="2000250"/>
            <a:ext cx="342900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</a:t>
            </a:r>
            <a:endParaRPr lang="en-US" sz="1200" dirty="0"/>
          </a:p>
        </p:txBody>
      </p:sp>
      <p:sp>
        <p:nvSpPr>
          <p:cNvPr id="39" name="Text 8"/>
          <p:cNvSpPr/>
          <p:nvPr/>
        </p:nvSpPr>
        <p:spPr>
          <a:xfrm>
            <a:off x="7312075" y="2000250"/>
            <a:ext cx="342900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</a:t>
            </a:r>
            <a:endParaRPr lang="en-US" sz="1200" dirty="0"/>
          </a:p>
        </p:txBody>
      </p:sp>
      <p:sp>
        <p:nvSpPr>
          <p:cNvPr id="40" name="Text 9"/>
          <p:cNvSpPr/>
          <p:nvPr/>
        </p:nvSpPr>
        <p:spPr>
          <a:xfrm>
            <a:off x="8581281" y="2000250"/>
            <a:ext cx="342900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7</a:t>
            </a:r>
            <a:endParaRPr lang="en-US" sz="1200" dirty="0"/>
          </a:p>
        </p:txBody>
      </p:sp>
      <p:sp>
        <p:nvSpPr>
          <p:cNvPr id="41" name="Text 10"/>
          <p:cNvSpPr/>
          <p:nvPr/>
        </p:nvSpPr>
        <p:spPr>
          <a:xfrm>
            <a:off x="9850487" y="2000250"/>
            <a:ext cx="342900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8</a:t>
            </a:r>
            <a:endParaRPr lang="en-US" sz="1200" dirty="0"/>
          </a:p>
        </p:txBody>
      </p:sp>
      <p:sp>
        <p:nvSpPr>
          <p:cNvPr id="42" name="Text 11"/>
          <p:cNvSpPr/>
          <p:nvPr/>
        </p:nvSpPr>
        <p:spPr>
          <a:xfrm>
            <a:off x="11119693" y="2000250"/>
            <a:ext cx="342900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9</a:t>
            </a:r>
            <a:endParaRPr lang="en-US" sz="1200" dirty="0"/>
          </a:p>
        </p:txBody>
      </p:sp>
      <p:sp>
        <p:nvSpPr>
          <p:cNvPr id="43" name="Text 12"/>
          <p:cNvSpPr/>
          <p:nvPr/>
        </p:nvSpPr>
        <p:spPr>
          <a:xfrm>
            <a:off x="876300" y="2362200"/>
            <a:ext cx="9144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Teljesen nem értek egyet</a:t>
            </a:r>
            <a:endParaRPr lang="en-US" sz="1050" dirty="0"/>
          </a:p>
        </p:txBody>
      </p:sp>
      <p:sp>
        <p:nvSpPr>
          <p:cNvPr id="44" name="Text 13"/>
          <p:cNvSpPr/>
          <p:nvPr/>
        </p:nvSpPr>
        <p:spPr>
          <a:xfrm>
            <a:off x="10401300" y="2362200"/>
            <a:ext cx="9144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Teljesen egyetértek</a:t>
            </a:r>
            <a:endParaRPr lang="en-US" sz="1050" dirty="0"/>
          </a:p>
        </p:txBody>
      </p:sp>
      <p:sp>
        <p:nvSpPr>
          <p:cNvPr id="45" name="Text 14"/>
          <p:cNvSpPr/>
          <p:nvPr/>
        </p:nvSpPr>
        <p:spPr>
          <a:xfrm>
            <a:off x="714375" y="3352800"/>
            <a:ext cx="295876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Analitikus intelligencia</a:t>
            </a:r>
            <a:endParaRPr lang="en-US" sz="1500" dirty="0"/>
          </a:p>
        </p:txBody>
      </p:sp>
      <p:sp>
        <p:nvSpPr>
          <p:cNvPr id="46" name="Text 15"/>
          <p:cNvSpPr/>
          <p:nvPr/>
        </p:nvSpPr>
        <p:spPr>
          <a:xfrm>
            <a:off x="495300" y="3733800"/>
            <a:ext cx="33528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Elemzés, értékelés, logikus gondolkodás</a:t>
            </a:r>
            <a:endParaRPr lang="en-US" sz="1350" dirty="0"/>
          </a:p>
        </p:txBody>
      </p:sp>
      <p:sp>
        <p:nvSpPr>
          <p:cNvPr id="47" name="Text 16"/>
          <p:cNvSpPr/>
          <p:nvPr/>
        </p:nvSpPr>
        <p:spPr>
          <a:xfrm>
            <a:off x="790575" y="4457700"/>
            <a:ext cx="374904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"Gyorsan észlel ellentmondásokat." </a:t>
            </a:r>
            <a:endParaRPr lang="en-US" sz="1200" dirty="0"/>
          </a:p>
        </p:txBody>
      </p:sp>
      <p:sp>
        <p:nvSpPr>
          <p:cNvPr id="48" name="Text 17"/>
          <p:cNvSpPr/>
          <p:nvPr/>
        </p:nvSpPr>
        <p:spPr>
          <a:xfrm>
            <a:off x="4638675" y="3352800"/>
            <a:ext cx="260550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EA580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Kreatív intelligencia</a:t>
            </a:r>
            <a:endParaRPr lang="en-US" sz="1500" dirty="0"/>
          </a:p>
        </p:txBody>
      </p:sp>
      <p:sp>
        <p:nvSpPr>
          <p:cNvPr id="49" name="Text 18"/>
          <p:cNvSpPr/>
          <p:nvPr/>
        </p:nvSpPr>
        <p:spPr>
          <a:xfrm>
            <a:off x="4419600" y="3733800"/>
            <a:ext cx="40233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Alkotás, felfedezés, képzelet</a:t>
            </a:r>
            <a:endParaRPr lang="en-US" sz="1350" dirty="0"/>
          </a:p>
        </p:txBody>
      </p:sp>
      <p:sp>
        <p:nvSpPr>
          <p:cNvPr id="50" name="Text 19"/>
          <p:cNvSpPr/>
          <p:nvPr/>
        </p:nvSpPr>
        <p:spPr>
          <a:xfrm>
            <a:off x="4714875" y="4191000"/>
            <a:ext cx="374904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"Fejlett képzelőerővel rendelkezik." </a:t>
            </a:r>
            <a:endParaRPr lang="en-US" sz="1200" dirty="0"/>
          </a:p>
        </p:txBody>
      </p:sp>
      <p:sp>
        <p:nvSpPr>
          <p:cNvPr id="51" name="Text 20"/>
          <p:cNvSpPr/>
          <p:nvPr/>
        </p:nvSpPr>
        <p:spPr>
          <a:xfrm>
            <a:off x="8658225" y="3352800"/>
            <a:ext cx="299662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Gyakorlati intelligencia</a:t>
            </a:r>
            <a:endParaRPr lang="en-US" sz="1500" dirty="0"/>
          </a:p>
        </p:txBody>
      </p:sp>
      <p:sp>
        <p:nvSpPr>
          <p:cNvPr id="52" name="Text 21"/>
          <p:cNvSpPr/>
          <p:nvPr/>
        </p:nvSpPr>
        <p:spPr>
          <a:xfrm>
            <a:off x="8343900" y="3733800"/>
            <a:ext cx="33528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Alkalmazás, megvalósítás, helyzetek kezelése</a:t>
            </a:r>
            <a:endParaRPr lang="en-US" sz="1350" dirty="0"/>
          </a:p>
        </p:txBody>
      </p:sp>
      <p:sp>
        <p:nvSpPr>
          <p:cNvPr id="53" name="Text 22"/>
          <p:cNvSpPr/>
          <p:nvPr/>
        </p:nvSpPr>
        <p:spPr>
          <a:xfrm>
            <a:off x="8639175" y="4457700"/>
            <a:ext cx="3124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"Könnyen alkalmazkodik az új helyzetekhez." </a:t>
            </a:r>
            <a:endParaRPr lang="en-US" sz="1200" dirty="0"/>
          </a:p>
        </p:txBody>
      </p:sp>
      <p:sp>
        <p:nvSpPr>
          <p:cNvPr id="54" name="Text 23"/>
          <p:cNvSpPr/>
          <p:nvPr/>
        </p:nvSpPr>
        <p:spPr>
          <a:xfrm>
            <a:off x="304800" y="6553200"/>
            <a:ext cx="27914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TRSG skála szerkezete és példák</a:t>
            </a:r>
            <a:endParaRPr lang="en-US" sz="1050" dirty="0"/>
          </a:p>
        </p:txBody>
      </p:sp>
      <p:sp>
        <p:nvSpPr>
          <p:cNvPr id="55" name="Text 24"/>
          <p:cNvSpPr/>
          <p:nvPr/>
        </p:nvSpPr>
        <p:spPr>
          <a:xfrm>
            <a:off x="11587609" y="6553200"/>
            <a:ext cx="35950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6/18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667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971550"/>
            <a:ext cx="5638800" cy="51625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200150"/>
            <a:ext cx="3810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025" y="1276350"/>
            <a:ext cx="285750" cy="228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1771650"/>
            <a:ext cx="171450" cy="1905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5409" y="2152650"/>
            <a:ext cx="38100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48284" y="2266950"/>
            <a:ext cx="9525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6209" y="2152650"/>
            <a:ext cx="381000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39084" y="2266950"/>
            <a:ext cx="9525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3400" y="3295650"/>
            <a:ext cx="142875" cy="190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5739" y="3600450"/>
            <a:ext cx="381000" cy="3810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90514" y="3714750"/>
            <a:ext cx="17145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76539" y="3600450"/>
            <a:ext cx="381000" cy="381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90839" y="371475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971550"/>
            <a:ext cx="5638800" cy="51625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77000" y="1200150"/>
            <a:ext cx="381000" cy="3810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53200" y="1276350"/>
            <a:ext cx="228600" cy="2286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77000" y="1733550"/>
            <a:ext cx="381000" cy="3810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81775" y="1847850"/>
            <a:ext cx="17145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77000" y="2762250"/>
            <a:ext cx="381000" cy="3810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91300" y="2876550"/>
            <a:ext cx="15240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77000" y="3790950"/>
            <a:ext cx="381000" cy="3810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00825" y="3905250"/>
            <a:ext cx="133350" cy="152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0" y="6438900"/>
            <a:ext cx="12192000" cy="41910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-876300" y="142875"/>
            <a:ext cx="13944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Résztvevők and adatelemzési módszerek</a:t>
            </a:r>
            <a:endParaRPr lang="en-US" sz="2700" dirty="0"/>
          </a:p>
        </p:txBody>
      </p:sp>
      <p:sp>
        <p:nvSpPr>
          <p:cNvPr id="28" name="Text 1"/>
          <p:cNvSpPr/>
          <p:nvPr/>
        </p:nvSpPr>
        <p:spPr>
          <a:xfrm>
            <a:off x="1028700" y="1200150"/>
            <a:ext cx="5181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Résztvevők</a:t>
            </a:r>
            <a:endParaRPr lang="en-US" sz="1800" dirty="0"/>
          </a:p>
        </p:txBody>
      </p:sp>
      <p:sp>
        <p:nvSpPr>
          <p:cNvPr id="29" name="Text 2"/>
          <p:cNvSpPr/>
          <p:nvPr/>
        </p:nvSpPr>
        <p:spPr>
          <a:xfrm>
            <a:off x="781050" y="1733550"/>
            <a:ext cx="5181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5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Összesen:</a:t>
            </a:r>
            <a:r>
              <a:rPr lang="en-US" sz="15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169 tanár</a:t>
            </a:r>
            <a:endParaRPr lang="en-US" sz="1500" dirty="0"/>
          </a:p>
        </p:txBody>
      </p:sp>
      <p:sp>
        <p:nvSpPr>
          <p:cNvPr id="30" name="Text 3"/>
          <p:cNvSpPr/>
          <p:nvPr/>
        </p:nvSpPr>
        <p:spPr>
          <a:xfrm>
            <a:off x="1504251" y="2609850"/>
            <a:ext cx="58346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93 nő</a:t>
            </a:r>
            <a:endParaRPr lang="en-US" sz="1350" dirty="0"/>
          </a:p>
        </p:txBody>
      </p:sp>
      <p:sp>
        <p:nvSpPr>
          <p:cNvPr id="31" name="Text 4"/>
          <p:cNvSpPr/>
          <p:nvPr/>
        </p:nvSpPr>
        <p:spPr>
          <a:xfrm>
            <a:off x="4016484" y="2609850"/>
            <a:ext cx="7404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76 férfi</a:t>
            </a:r>
            <a:endParaRPr lang="en-US" sz="1350" dirty="0"/>
          </a:p>
        </p:txBody>
      </p:sp>
      <p:sp>
        <p:nvSpPr>
          <p:cNvPr id="32" name="Text 5"/>
          <p:cNvSpPr/>
          <p:nvPr/>
        </p:nvSpPr>
        <p:spPr>
          <a:xfrm>
            <a:off x="752475" y="3257550"/>
            <a:ext cx="5181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Értékelések:</a:t>
            </a:r>
            <a:endParaRPr lang="en-US" sz="1500" dirty="0"/>
          </a:p>
        </p:txBody>
      </p:sp>
      <p:sp>
        <p:nvSpPr>
          <p:cNvPr id="33" name="Text 6"/>
          <p:cNvSpPr/>
          <p:nvPr/>
        </p:nvSpPr>
        <p:spPr>
          <a:xfrm>
            <a:off x="591994" y="4057650"/>
            <a:ext cx="196863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91 tehetséges diák</a:t>
            </a:r>
            <a:endParaRPr lang="en-US" sz="1350" dirty="0"/>
          </a:p>
        </p:txBody>
      </p:sp>
      <p:sp>
        <p:nvSpPr>
          <p:cNvPr id="34" name="Text 7"/>
          <p:cNvSpPr/>
          <p:nvPr/>
        </p:nvSpPr>
        <p:spPr>
          <a:xfrm>
            <a:off x="2576840" y="4057650"/>
            <a:ext cx="318039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78 (még) nem azonosított diák</a:t>
            </a:r>
            <a:endParaRPr lang="en-US" sz="1350" dirty="0"/>
          </a:p>
        </p:txBody>
      </p:sp>
      <p:sp>
        <p:nvSpPr>
          <p:cNvPr id="35" name="Text 8"/>
          <p:cNvSpPr/>
          <p:nvPr/>
        </p:nvSpPr>
        <p:spPr>
          <a:xfrm>
            <a:off x="533400" y="5524500"/>
            <a:ext cx="5181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Megjegyzés: A tanárok többsége jól ismerte az értékelt diákját, ami növeli a válaszaik megbízhatóságát.</a:t>
            </a:r>
            <a:endParaRPr lang="en-US" sz="1050" dirty="0"/>
          </a:p>
        </p:txBody>
      </p:sp>
      <p:sp>
        <p:nvSpPr>
          <p:cNvPr id="36" name="Text 9"/>
          <p:cNvSpPr/>
          <p:nvPr/>
        </p:nvSpPr>
        <p:spPr>
          <a:xfrm>
            <a:off x="6972300" y="1200150"/>
            <a:ext cx="621792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Adatelemzési módszerek</a:t>
            </a:r>
            <a:endParaRPr lang="en-US" sz="1800" dirty="0"/>
          </a:p>
        </p:txBody>
      </p:sp>
      <p:sp>
        <p:nvSpPr>
          <p:cNvPr id="37" name="Text 10"/>
          <p:cNvSpPr/>
          <p:nvPr/>
        </p:nvSpPr>
        <p:spPr>
          <a:xfrm>
            <a:off x="6972300" y="1733550"/>
            <a:ext cx="56235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Megerősítő faktorelemzés (AMOS)</a:t>
            </a:r>
            <a:endParaRPr lang="en-US" sz="1500" dirty="0"/>
          </a:p>
        </p:txBody>
      </p:sp>
      <p:sp>
        <p:nvSpPr>
          <p:cNvPr id="38" name="Text 11"/>
          <p:cNvSpPr/>
          <p:nvPr/>
        </p:nvSpPr>
        <p:spPr>
          <a:xfrm>
            <a:off x="6972300" y="2000250"/>
            <a:ext cx="46863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skála szerkezetének vizsgálata, a három dimenzió (analitikus, kreatív, gyakorlati) megerősítése.</a:t>
            </a:r>
            <a:endParaRPr lang="en-US" sz="1350" dirty="0"/>
          </a:p>
        </p:txBody>
      </p:sp>
      <p:sp>
        <p:nvSpPr>
          <p:cNvPr id="39" name="Text 12"/>
          <p:cNvSpPr/>
          <p:nvPr/>
        </p:nvSpPr>
        <p:spPr>
          <a:xfrm>
            <a:off x="6972300" y="2762250"/>
            <a:ext cx="56235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Cronbach-alfa (megbízhatóság)</a:t>
            </a:r>
            <a:endParaRPr lang="en-US" sz="1500" dirty="0"/>
          </a:p>
        </p:txBody>
      </p:sp>
      <p:sp>
        <p:nvSpPr>
          <p:cNvPr id="40" name="Text 13"/>
          <p:cNvSpPr/>
          <p:nvPr/>
        </p:nvSpPr>
        <p:spPr>
          <a:xfrm>
            <a:off x="6972300" y="3028950"/>
            <a:ext cx="46863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skála belső konzisztenciájának, az egyes tételek közötti megbízhatóságának vizsgálata.</a:t>
            </a:r>
            <a:endParaRPr lang="en-US" sz="1350" dirty="0"/>
          </a:p>
        </p:txBody>
      </p:sp>
      <p:sp>
        <p:nvSpPr>
          <p:cNvPr id="41" name="Text 14"/>
          <p:cNvSpPr/>
          <p:nvPr/>
        </p:nvSpPr>
        <p:spPr>
          <a:xfrm>
            <a:off x="6972300" y="3790950"/>
            <a:ext cx="56235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t-tesztek (csoportösszehasonlítás)</a:t>
            </a:r>
            <a:endParaRPr lang="en-US" sz="1500" dirty="0"/>
          </a:p>
        </p:txBody>
      </p:sp>
      <p:sp>
        <p:nvSpPr>
          <p:cNvPr id="42" name="Text 15"/>
          <p:cNvSpPr/>
          <p:nvPr/>
        </p:nvSpPr>
        <p:spPr>
          <a:xfrm>
            <a:off x="6972300" y="4057650"/>
            <a:ext cx="46863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különböző csoportok (pl. tehetséges vs. nem azonosított diákok) közötti különbségek vizsgálata.</a:t>
            </a:r>
            <a:endParaRPr lang="en-US" sz="1350" dirty="0"/>
          </a:p>
        </p:txBody>
      </p:sp>
      <p:sp>
        <p:nvSpPr>
          <p:cNvPr id="43" name="Text 16"/>
          <p:cNvSpPr/>
          <p:nvPr/>
        </p:nvSpPr>
        <p:spPr>
          <a:xfrm>
            <a:off x="304800" y="6553200"/>
            <a:ext cx="330719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Résztvevők and adatelemzési módszerek</a:t>
            </a:r>
            <a:endParaRPr lang="en-US" sz="1050" dirty="0"/>
          </a:p>
        </p:txBody>
      </p:sp>
      <p:sp>
        <p:nvSpPr>
          <p:cNvPr id="44" name="Text 17"/>
          <p:cNvSpPr/>
          <p:nvPr/>
        </p:nvSpPr>
        <p:spPr>
          <a:xfrm>
            <a:off x="11587609" y="6553200"/>
            <a:ext cx="35950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7/18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667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971550"/>
            <a:ext cx="11582400" cy="11049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1162050"/>
            <a:ext cx="323850" cy="3429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2228850"/>
            <a:ext cx="5676900" cy="2209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" y="28575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" y="32004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" y="35433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" y="38862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0300" y="2228850"/>
            <a:ext cx="5676900" cy="2209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2419350"/>
            <a:ext cx="4762500" cy="1714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800" y="4591050"/>
            <a:ext cx="11582400" cy="12573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300" y="4781550"/>
            <a:ext cx="17145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6438900"/>
            <a:ext cx="12192000" cy="41910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-876300" y="142875"/>
            <a:ext cx="13944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Eredmények - Konstrukció érvényessége (1)</a:t>
            </a:r>
            <a:endParaRPr lang="en-US" sz="2700" dirty="0"/>
          </a:p>
        </p:txBody>
      </p:sp>
      <p:sp>
        <p:nvSpPr>
          <p:cNvPr id="17" name="Text 1"/>
          <p:cNvSpPr/>
          <p:nvPr/>
        </p:nvSpPr>
        <p:spPr>
          <a:xfrm>
            <a:off x="971550" y="1181100"/>
            <a:ext cx="4040326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Megerősítő faktorelemzés</a:t>
            </a:r>
            <a:endParaRPr lang="en-US" sz="1800" dirty="0"/>
          </a:p>
        </p:txBody>
      </p:sp>
      <p:sp>
        <p:nvSpPr>
          <p:cNvPr id="18" name="Text 2"/>
          <p:cNvSpPr/>
          <p:nvPr/>
        </p:nvSpPr>
        <p:spPr>
          <a:xfrm>
            <a:off x="495300" y="1619250"/>
            <a:ext cx="11201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30 tételből 17 maradt a végső skálában.</a:t>
            </a:r>
            <a:endParaRPr lang="en-US" sz="1500" dirty="0"/>
          </a:p>
        </p:txBody>
      </p:sp>
      <p:sp>
        <p:nvSpPr>
          <p:cNvPr id="19" name="Text 3"/>
          <p:cNvSpPr/>
          <p:nvPr/>
        </p:nvSpPr>
        <p:spPr>
          <a:xfrm>
            <a:off x="495300" y="2419350"/>
            <a:ext cx="52959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Illeszkedési mutatók</a:t>
            </a:r>
            <a:endParaRPr lang="en-US" sz="1500" dirty="0"/>
          </a:p>
        </p:txBody>
      </p:sp>
      <p:sp>
        <p:nvSpPr>
          <p:cNvPr id="20" name="Text 4"/>
          <p:cNvSpPr/>
          <p:nvPr/>
        </p:nvSpPr>
        <p:spPr>
          <a:xfrm>
            <a:off x="723900" y="2800350"/>
            <a:ext cx="181397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χ²/df = </a:t>
            </a:r>
            <a:r>
              <a:rPr lang="en-US" sz="1350" b="1" dirty="0">
                <a:solidFill>
                  <a:srgbClr val="0064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1.99</a:t>
            </a: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(&lt;5)</a:t>
            </a:r>
            <a:endParaRPr lang="en-US" sz="1350" dirty="0"/>
          </a:p>
        </p:txBody>
      </p:sp>
      <p:sp>
        <p:nvSpPr>
          <p:cNvPr id="21" name="Text 5"/>
          <p:cNvSpPr/>
          <p:nvPr/>
        </p:nvSpPr>
        <p:spPr>
          <a:xfrm>
            <a:off x="723900" y="3143250"/>
            <a:ext cx="238940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RMSEA = </a:t>
            </a:r>
            <a:r>
              <a:rPr lang="en-US" sz="1350" b="1" dirty="0">
                <a:solidFill>
                  <a:srgbClr val="0064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0.07</a:t>
            </a: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(&lt;0.08)</a:t>
            </a:r>
            <a:endParaRPr lang="en-US" sz="1350" dirty="0"/>
          </a:p>
        </p:txBody>
      </p:sp>
      <p:sp>
        <p:nvSpPr>
          <p:cNvPr id="22" name="Text 6"/>
          <p:cNvSpPr/>
          <p:nvPr/>
        </p:nvSpPr>
        <p:spPr>
          <a:xfrm>
            <a:off x="723900" y="3486150"/>
            <a:ext cx="199024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CFI = </a:t>
            </a:r>
            <a:r>
              <a:rPr lang="en-US" sz="1350" b="1" dirty="0">
                <a:solidFill>
                  <a:srgbClr val="0064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0.96</a:t>
            </a: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(&gt;0.90)</a:t>
            </a:r>
            <a:endParaRPr lang="en-US" sz="1350" dirty="0"/>
          </a:p>
        </p:txBody>
      </p:sp>
      <p:sp>
        <p:nvSpPr>
          <p:cNvPr id="23" name="Text 7"/>
          <p:cNvSpPr/>
          <p:nvPr/>
        </p:nvSpPr>
        <p:spPr>
          <a:xfrm>
            <a:off x="723900" y="3829050"/>
            <a:ext cx="19684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TLI = </a:t>
            </a:r>
            <a:r>
              <a:rPr lang="en-US" sz="1350" b="1" dirty="0">
                <a:solidFill>
                  <a:srgbClr val="0064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0.95</a:t>
            </a: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(&gt;0.90)</a:t>
            </a:r>
            <a:endParaRPr lang="en-US" sz="1350" dirty="0"/>
          </a:p>
        </p:txBody>
      </p:sp>
      <p:sp>
        <p:nvSpPr>
          <p:cNvPr id="24" name="Text 8"/>
          <p:cNvSpPr/>
          <p:nvPr/>
        </p:nvSpPr>
        <p:spPr>
          <a:xfrm>
            <a:off x="781050" y="4800600"/>
            <a:ext cx="142910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Értelmezés</a:t>
            </a:r>
            <a:endParaRPr lang="en-US" sz="1500" dirty="0"/>
          </a:p>
        </p:txBody>
      </p:sp>
      <p:sp>
        <p:nvSpPr>
          <p:cNvPr id="25" name="Text 9"/>
          <p:cNvSpPr/>
          <p:nvPr/>
        </p:nvSpPr>
        <p:spPr>
          <a:xfrm>
            <a:off x="495300" y="5124450"/>
            <a:ext cx="112014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faktorelemzés eredmények mutatják, hogy az adatok nagyon jól illeszkednek az elméleti 3 faktoros modellünkre, erős támogatás a skála szerkezeti érvényességéhez.</a:t>
            </a:r>
            <a:endParaRPr lang="en-US" sz="1350" dirty="0"/>
          </a:p>
        </p:txBody>
      </p:sp>
      <p:sp>
        <p:nvSpPr>
          <p:cNvPr id="26" name="Text 10"/>
          <p:cNvSpPr/>
          <p:nvPr/>
        </p:nvSpPr>
        <p:spPr>
          <a:xfrm>
            <a:off x="304800" y="6553200"/>
            <a:ext cx="354276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Eredmények - Konstrukció érvényessége (1)</a:t>
            </a:r>
            <a:endParaRPr lang="en-US" sz="1050" dirty="0"/>
          </a:p>
        </p:txBody>
      </p:sp>
      <p:sp>
        <p:nvSpPr>
          <p:cNvPr id="27" name="Text 11"/>
          <p:cNvSpPr/>
          <p:nvPr/>
        </p:nvSpPr>
        <p:spPr>
          <a:xfrm>
            <a:off x="11587609" y="6553200"/>
            <a:ext cx="35950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8/18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723900"/>
            <a:ext cx="11887200" cy="1181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" y="838200"/>
            <a:ext cx="3810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475" y="895350"/>
            <a:ext cx="171450" cy="266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" y="1981200"/>
            <a:ext cx="11887200" cy="3467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6700" y="2971800"/>
            <a:ext cx="11658600" cy="228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6700" y="2971800"/>
            <a:ext cx="9245203" cy="228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6700" y="2971800"/>
            <a:ext cx="10865793" cy="228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6700" y="3873401"/>
            <a:ext cx="11658600" cy="228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6700" y="3873401"/>
            <a:ext cx="7099995" cy="2286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6700" y="3873401"/>
            <a:ext cx="10119568" cy="228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6700" y="4775002"/>
            <a:ext cx="11658600" cy="2286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6700" y="4775002"/>
            <a:ext cx="9490025" cy="2286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6700" y="4775002"/>
            <a:ext cx="10317807" cy="2286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2400" y="5524500"/>
            <a:ext cx="11887200" cy="7620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66700" y="5715000"/>
            <a:ext cx="381000" cy="3810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1475" y="5772150"/>
            <a:ext cx="171450" cy="2667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6438900"/>
            <a:ext cx="12192000" cy="41910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-876300" y="95250"/>
            <a:ext cx="13944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Eredmények - Konstrukció érvényessége (2)</a:t>
            </a:r>
            <a:endParaRPr lang="en-US" sz="2700" dirty="0"/>
          </a:p>
        </p:txBody>
      </p:sp>
      <p:sp>
        <p:nvSpPr>
          <p:cNvPr id="22" name="Text 1"/>
          <p:cNvSpPr/>
          <p:nvPr/>
        </p:nvSpPr>
        <p:spPr>
          <a:xfrm>
            <a:off x="762000" y="876300"/>
            <a:ext cx="2639437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Faktorterhelések</a:t>
            </a:r>
            <a:endParaRPr lang="en-US" sz="1800" dirty="0"/>
          </a:p>
        </p:txBody>
      </p:sp>
      <p:sp>
        <p:nvSpPr>
          <p:cNvPr id="23" name="Text 2"/>
          <p:cNvSpPr/>
          <p:nvPr/>
        </p:nvSpPr>
        <p:spPr>
          <a:xfrm>
            <a:off x="266700" y="1257300"/>
            <a:ext cx="116586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faktorterhelés azt mutatja, hogy mennyire tartozik egy tétel egy adott faktorhoz (pl. analitikushoz). A 0.7 feletti értékek kiválónak számítanak.</a:t>
            </a:r>
            <a:endParaRPr lang="en-US" sz="1350" dirty="0"/>
          </a:p>
        </p:txBody>
      </p:sp>
      <p:sp>
        <p:nvSpPr>
          <p:cNvPr id="24" name="Text 3"/>
          <p:cNvSpPr/>
          <p:nvPr/>
        </p:nvSpPr>
        <p:spPr>
          <a:xfrm>
            <a:off x="266700" y="2095500"/>
            <a:ext cx="11658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tételek faktorterhelései a három dimenzióban</a:t>
            </a:r>
            <a:endParaRPr lang="en-US" sz="1500" dirty="0"/>
          </a:p>
        </p:txBody>
      </p:sp>
      <p:sp>
        <p:nvSpPr>
          <p:cNvPr id="25" name="Text 4"/>
          <p:cNvSpPr/>
          <p:nvPr/>
        </p:nvSpPr>
        <p:spPr>
          <a:xfrm>
            <a:off x="266700" y="2438400"/>
            <a:ext cx="10972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Analitikus</a:t>
            </a:r>
            <a:endParaRPr lang="en-US" sz="1350" dirty="0"/>
          </a:p>
        </p:txBody>
      </p:sp>
      <p:sp>
        <p:nvSpPr>
          <p:cNvPr id="26" name="Text 5"/>
          <p:cNvSpPr/>
          <p:nvPr/>
        </p:nvSpPr>
        <p:spPr>
          <a:xfrm>
            <a:off x="83820" y="2743200"/>
            <a:ext cx="10972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0.793 - 0.932</a:t>
            </a:r>
            <a:endParaRPr lang="en-US" sz="1050" dirty="0"/>
          </a:p>
        </p:txBody>
      </p:sp>
      <p:sp>
        <p:nvSpPr>
          <p:cNvPr id="27" name="Text 6"/>
          <p:cNvSpPr/>
          <p:nvPr/>
        </p:nvSpPr>
        <p:spPr>
          <a:xfrm>
            <a:off x="266700" y="3340001"/>
            <a:ext cx="10972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Kreatív</a:t>
            </a:r>
            <a:endParaRPr lang="en-US" sz="1350" dirty="0"/>
          </a:p>
        </p:txBody>
      </p:sp>
      <p:sp>
        <p:nvSpPr>
          <p:cNvPr id="28" name="Text 7"/>
          <p:cNvSpPr/>
          <p:nvPr/>
        </p:nvSpPr>
        <p:spPr>
          <a:xfrm>
            <a:off x="83820" y="3644801"/>
            <a:ext cx="10972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0.609 - 0.868</a:t>
            </a:r>
            <a:endParaRPr lang="en-US" sz="1050" dirty="0"/>
          </a:p>
        </p:txBody>
      </p:sp>
      <p:sp>
        <p:nvSpPr>
          <p:cNvPr id="29" name="Text 8"/>
          <p:cNvSpPr/>
          <p:nvPr/>
        </p:nvSpPr>
        <p:spPr>
          <a:xfrm>
            <a:off x="266700" y="4241602"/>
            <a:ext cx="10972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Gyakorlati</a:t>
            </a:r>
            <a:endParaRPr lang="en-US" sz="1350" dirty="0"/>
          </a:p>
        </p:txBody>
      </p:sp>
      <p:sp>
        <p:nvSpPr>
          <p:cNvPr id="30" name="Text 9"/>
          <p:cNvSpPr/>
          <p:nvPr/>
        </p:nvSpPr>
        <p:spPr>
          <a:xfrm>
            <a:off x="83820" y="4546402"/>
            <a:ext cx="10972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0.814 - 0.885</a:t>
            </a:r>
            <a:endParaRPr lang="en-US" sz="1050" dirty="0"/>
          </a:p>
        </p:txBody>
      </p:sp>
      <p:sp>
        <p:nvSpPr>
          <p:cNvPr id="31" name="Text 10"/>
          <p:cNvSpPr/>
          <p:nvPr/>
        </p:nvSpPr>
        <p:spPr>
          <a:xfrm>
            <a:off x="266700" y="5181302"/>
            <a:ext cx="218242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0.0</a:t>
            </a:r>
            <a:endParaRPr lang="en-US" sz="900" dirty="0"/>
          </a:p>
        </p:txBody>
      </p:sp>
      <p:sp>
        <p:nvSpPr>
          <p:cNvPr id="32" name="Text 11"/>
          <p:cNvSpPr/>
          <p:nvPr/>
        </p:nvSpPr>
        <p:spPr>
          <a:xfrm>
            <a:off x="6005066" y="5181302"/>
            <a:ext cx="218242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0.5</a:t>
            </a:r>
            <a:endParaRPr lang="en-US" sz="900" dirty="0"/>
          </a:p>
        </p:txBody>
      </p:sp>
      <p:sp>
        <p:nvSpPr>
          <p:cNvPr id="33" name="Text 12"/>
          <p:cNvSpPr/>
          <p:nvPr/>
        </p:nvSpPr>
        <p:spPr>
          <a:xfrm>
            <a:off x="11743432" y="5181302"/>
            <a:ext cx="218242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1.0</a:t>
            </a:r>
            <a:endParaRPr lang="en-US" sz="900" dirty="0"/>
          </a:p>
        </p:txBody>
      </p:sp>
      <p:sp>
        <p:nvSpPr>
          <p:cNvPr id="34" name="Text 13"/>
          <p:cNvSpPr/>
          <p:nvPr/>
        </p:nvSpPr>
        <p:spPr>
          <a:xfrm>
            <a:off x="762000" y="5638800"/>
            <a:ext cx="777522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Következtetés</a:t>
            </a:r>
            <a:endParaRPr lang="en-US" sz="1500" dirty="0"/>
          </a:p>
        </p:txBody>
      </p:sp>
      <p:sp>
        <p:nvSpPr>
          <p:cNvPr id="35" name="Text 14"/>
          <p:cNvSpPr/>
          <p:nvPr/>
        </p:nvSpPr>
        <p:spPr>
          <a:xfrm>
            <a:off x="762000" y="5905500"/>
            <a:ext cx="933027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magas faktorterhelések erős mérést igazolnak. A tételek erősen méri a célzott tényezőt.</a:t>
            </a:r>
            <a:endParaRPr lang="en-US" sz="1350" dirty="0"/>
          </a:p>
        </p:txBody>
      </p:sp>
      <p:sp>
        <p:nvSpPr>
          <p:cNvPr id="36" name="Text 15"/>
          <p:cNvSpPr/>
          <p:nvPr/>
        </p:nvSpPr>
        <p:spPr>
          <a:xfrm>
            <a:off x="304800" y="6553200"/>
            <a:ext cx="354276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Eredmények - Konstrukció érvényessége (2)</a:t>
            </a:r>
            <a:endParaRPr lang="en-US" sz="1050" dirty="0"/>
          </a:p>
        </p:txBody>
      </p:sp>
      <p:sp>
        <p:nvSpPr>
          <p:cNvPr id="37" name="Text 16"/>
          <p:cNvSpPr/>
          <p:nvPr/>
        </p:nvSpPr>
        <p:spPr>
          <a:xfrm>
            <a:off x="11587609" y="6553200"/>
            <a:ext cx="35950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9/18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1553</Words>
  <Application>Microsoft Office PowerPoint</Application>
  <PresentationFormat>Szélesvásznú</PresentationFormat>
  <Paragraphs>295</Paragraphs>
  <Slides>18</Slides>
  <Notes>18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18</vt:i4>
      </vt:variant>
    </vt:vector>
  </HeadingPairs>
  <TitlesOfParts>
    <vt:vector size="21" baseType="lpstr">
      <vt:lpstr>Arial</vt:lpstr>
      <vt:lpstr>ui-sans-serif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Vasi András</cp:lastModifiedBy>
  <cp:revision>3</cp:revision>
  <dcterms:created xsi:type="dcterms:W3CDTF">2025-11-28T05:34:53Z</dcterms:created>
  <dcterms:modified xsi:type="dcterms:W3CDTF">2025-11-28T06:02:43Z</dcterms:modified>
</cp:coreProperties>
</file>